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1" r:id="rId4"/>
    <p:sldId id="258" r:id="rId5"/>
    <p:sldId id="259" r:id="rId6"/>
    <p:sldId id="274" r:id="rId7"/>
    <p:sldId id="277" r:id="rId8"/>
    <p:sldId id="260" r:id="rId9"/>
    <p:sldId id="261" r:id="rId10"/>
    <p:sldId id="262" r:id="rId11"/>
    <p:sldId id="263" r:id="rId12"/>
    <p:sldId id="264" r:id="rId13"/>
    <p:sldId id="266" r:id="rId14"/>
    <p:sldId id="278" r:id="rId15"/>
    <p:sldId id="279" r:id="rId16"/>
    <p:sldId id="280" r:id="rId17"/>
    <p:sldId id="265" r:id="rId18"/>
    <p:sldId id="267" r:id="rId19"/>
    <p:sldId id="268" r:id="rId20"/>
    <p:sldId id="269" r:id="rId21"/>
    <p:sldId id="270" r:id="rId22"/>
    <p:sldId id="272" r:id="rId23"/>
    <p:sldId id="275" r:id="rId24"/>
    <p:sldId id="276" r:id="rId25"/>
    <p:sldId id="273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4" r:id="rId44"/>
    <p:sldId id="301" r:id="rId45"/>
    <p:sldId id="303" r:id="rId46"/>
    <p:sldId id="302" r:id="rId47"/>
    <p:sldId id="305" r:id="rId48"/>
    <p:sldId id="306" r:id="rId49"/>
    <p:sldId id="308" r:id="rId50"/>
    <p:sldId id="309" r:id="rId51"/>
    <p:sldId id="311" r:id="rId52"/>
    <p:sldId id="312" r:id="rId53"/>
    <p:sldId id="310" r:id="rId54"/>
  </p:sldIdLst>
  <p:sldSz cx="12192000" cy="6858000"/>
  <p:notesSz cx="6858000" cy="9144000"/>
  <p:embeddedFontLst>
    <p:embeddedFont>
      <p:font typeface="KoPubWorldBatang_Pro Bold" panose="00000800000000000000" pitchFamily="50" charset="-127"/>
      <p:bold r:id="rId56"/>
    </p:embeddedFont>
    <p:embeddedFont>
      <p:font typeface="KoPubWorldBatang_Pro Light" panose="00000300000000000000" pitchFamily="50" charset="-127"/>
      <p:regular r:id="rId57"/>
    </p:embeddedFont>
    <p:embeddedFont>
      <p:font typeface="KoPubWorldDotum_Pro Bold" panose="00000800000000000000" pitchFamily="50" charset="-127"/>
      <p:bold r:id="rId58"/>
    </p:embeddedFont>
    <p:embeddedFont>
      <p:font typeface="KoPubWorldDotum_Pro Light" panose="00000300000000000000" pitchFamily="50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CDD16CB-083A-4819-B5F7-E1C6C901E6F1}">
          <p14:sldIdLst>
            <p14:sldId id="256"/>
            <p14:sldId id="257"/>
          </p14:sldIdLst>
        </p14:section>
        <p14:section name="PSPNet" id="{71FCEADF-D402-4749-9DD2-2CA808262C78}">
          <p14:sldIdLst>
            <p14:sldId id="271"/>
            <p14:sldId id="258"/>
            <p14:sldId id="259"/>
            <p14:sldId id="274"/>
            <p14:sldId id="277"/>
            <p14:sldId id="260"/>
            <p14:sldId id="261"/>
            <p14:sldId id="262"/>
            <p14:sldId id="263"/>
            <p14:sldId id="264"/>
            <p14:sldId id="266"/>
            <p14:sldId id="278"/>
            <p14:sldId id="279"/>
            <p14:sldId id="280"/>
            <p14:sldId id="265"/>
            <p14:sldId id="267"/>
            <p14:sldId id="268"/>
            <p14:sldId id="269"/>
            <p14:sldId id="270"/>
            <p14:sldId id="272"/>
            <p14:sldId id="275"/>
            <p14:sldId id="276"/>
            <p14:sldId id="273"/>
          </p14:sldIdLst>
        </p14:section>
        <p14:section name="ICNet" id="{3B75CC72-3EFF-4662-BA3F-67523FAEF3E6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  <p14:sldId id="304"/>
            <p14:sldId id="301"/>
            <p14:sldId id="303"/>
            <p14:sldId id="302"/>
            <p14:sldId id="305"/>
            <p14:sldId id="306"/>
            <p14:sldId id="308"/>
            <p14:sldId id="309"/>
            <p14:sldId id="311"/>
            <p14:sldId id="31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169BB-FB96-408E-BDE9-F2307B0720CC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27110-6A8C-425E-832E-E634ECA1C4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45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CDB48-FB19-712B-5242-AFBC00944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AA33A5-CB48-E8E1-9DC4-D5877EBE1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77976-E819-3BBB-06AF-C09E8D34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58B3-D93A-4353-B75E-D419F27FABEF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D9D89-4EA0-B940-FF0F-107B8B00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CAAD4-CDC1-CEF1-516E-A6C3850A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8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C9CAC-763C-B92F-3679-CBAD2AE9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ACD68-E364-5B75-F8FC-2952BAA7D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A7320-F7C5-1FAB-4C0F-1F0503F4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5AA48-E5A4-4456-9943-31FB1EDB26EB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C87AE-79F2-2E8C-8E37-AB517012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54D1C-8265-A662-A941-AFFC5C4A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40EB26-B748-9151-202B-FB5F9B15D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C4549-3E76-7EE3-B780-67F18D156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8101E-AA55-BF6A-C386-913FD8DE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65A2-F4D2-4DA2-867F-180860F1AA4B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D91F8-57DF-C585-C565-6B5982DE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5018C-9A32-BB95-A2C4-6BF226F4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90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CDE28-E119-C826-4CA1-FF9120CC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B96E0-713B-266F-A9BF-E7B6C78F9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3004C-8E47-0EE8-E4AB-5E88DFCB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208C-F41B-45BB-8554-C2465FB16D30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7F1B4-86B9-046C-265A-B52125D9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5F0A8-D26E-6040-093D-2C410AA1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6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F224B-4F9F-27FB-2D16-3AB456DF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EB5FF-54BC-C081-9453-86A38A7A4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A38B8-2DB0-462D-8B13-A598C9DF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8F0C-E8FA-4A70-B0BB-C5D8C808FEA1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C47F8-4308-846F-94F1-FDA4988B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DA9FC-9F62-B5C7-750F-115C09D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7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3E907-DF64-56A9-5567-549F6868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AE31F-9F4B-A429-3D9F-F65192412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D86042-E379-2AC8-97B5-C16765982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0FAE7-074A-6064-B75F-9BA7C471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0839-77B2-4D78-80AC-202D6A8003C0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35DB0B-DB44-758B-0DDC-CC3DAB56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4644F-B0C8-D6BC-FE44-64705AF8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A3484-7E0B-FAA5-4C89-78DFCDDA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30D044-739B-0A45-3F62-12810E2A8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FF3EE8-8B0B-FA43-7DCC-D7BDAF1C9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C3788D-47F0-76F8-635F-3CD9406DC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37BCB5-9239-22F7-3C36-559FE6A29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9DD70F-79A7-259D-A684-FFD06D40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9450-C5C3-4DD1-8483-D25E249BF64D}" type="datetime1">
              <a:rPr lang="en-GB" smtClean="0"/>
              <a:t>26/06/2023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F0B5D4-7060-3741-EAB7-1E8A11A9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ED44C1-CDC8-6679-6047-BF38CEAF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206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18F59-8D5D-ACA8-411A-53CE82E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16B5A0-8C00-5AA9-1CCC-3BC9799A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477B-2461-4CAD-8571-7835DC4B70EF}" type="datetime1">
              <a:rPr lang="en-GB" smtClean="0"/>
              <a:t>26/06/2023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86E9D-FCDD-2895-29E4-F68D6E37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0289C-5D79-1CCB-EF11-641EACE7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7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F5F931-8DB1-B160-DE4E-669F3DF3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D355-A7BF-4365-B96B-2B766FFFA521}" type="datetime1">
              <a:rPr lang="en-GB" smtClean="0"/>
              <a:t>26/06/2023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B5C33C-2A01-F893-6956-AEAAFF8B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EB6C3-CC00-74D0-8B97-805DACA4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72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B33E4-8907-6392-933B-738CEB4E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C2BD3-06C8-DB75-6C38-7737054FC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73AA22-DDFC-EB8F-9802-1A6FCCBF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C9C11-7F88-7DBD-2ED8-0B84112F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EAE7-935A-43B0-83D8-B0484CC7EC24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758E4-1CD7-E444-3945-31F309F4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B5D96-8A83-3C80-E849-08F7FCBE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9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AC78B-22D5-3A66-809F-A9BF2C5A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0F381C-2AC4-0C57-58B8-7E6EAB982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887A7-8701-F58E-C581-E5695FE7B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D54EA-AA2D-93A3-9154-FEBFC651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1EA7-337B-4934-8C0F-B31FD7882996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14D42-40FC-8F08-5BF5-F4F98C7F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07DE4-D595-B607-4E8D-1FAEEC2B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67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8D3A-7F8F-66B2-2DEC-A7512E6F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CF3818-2DE4-F3A6-0F0D-A4CBDA13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604D7-6610-352F-6368-5978AB82F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A5202-B5F2-4DE6-B773-017D8A42BD11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E0CC3-D00B-A706-0CF0-9D5900ED7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4D4EE-FA02-97D5-2E31-69B1A69C9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8BD4F-7C30-4246-BECB-332478005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32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arxiv.org/pdf/1705.09914.pdf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Wl9idsCuLQ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D1A16-5123-DBE1-1448-C2D99BA00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145" y="1122363"/>
            <a:ext cx="10373710" cy="2387600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고해상도 이미지의</a:t>
            </a:r>
            <a:br>
              <a:rPr lang="en-GB" altLang="ko-KR" sz="4800" dirty="0"/>
            </a:br>
            <a:r>
              <a:rPr lang="ko-KR" altLang="en-US" sz="4800" dirty="0">
                <a:solidFill>
                  <a:srgbClr val="C00000"/>
                </a:solidFill>
              </a:rPr>
              <a:t>실시간</a:t>
            </a:r>
            <a:r>
              <a:rPr lang="ko-KR" altLang="en-US" sz="4800" dirty="0"/>
              <a:t> 의미적 분할을 위한 </a:t>
            </a:r>
            <a:r>
              <a:rPr lang="en-GB" sz="4800" dirty="0">
                <a:solidFill>
                  <a:srgbClr val="C00000"/>
                </a:solidFill>
              </a:rPr>
              <a:t>ICNet</a:t>
            </a:r>
            <a:r>
              <a:rPr lang="en-GB" sz="4800" dirty="0"/>
              <a:t> </a:t>
            </a:r>
            <a:r>
              <a:rPr lang="ko-KR" altLang="en-US" sz="4800" dirty="0"/>
              <a:t>활용</a:t>
            </a:r>
            <a:endParaRPr lang="en-GB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14F3A2-C2BE-EC35-6655-26714046E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41" y="3602038"/>
            <a:ext cx="10888718" cy="1655762"/>
          </a:xfrm>
        </p:spPr>
        <p:txBody>
          <a:bodyPr anchor="ctr"/>
          <a:lstStyle/>
          <a:p>
            <a:r>
              <a:rPr lang="en-GB" dirty="0"/>
              <a:t>ICNet for Real-Time Semantic Segmentation on High-Resolution Images</a:t>
            </a:r>
          </a:p>
          <a:p>
            <a:r>
              <a:rPr lang="en-GB" dirty="0"/>
              <a:t>(Zhao H., Qi X., Shen X., Shi J., and Jia J.; 2018)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2BA8C-B511-0483-91CE-A2120026473D}"/>
              </a:ext>
            </a:extLst>
          </p:cNvPr>
          <p:cNvSpPr txBox="1"/>
          <p:nvPr/>
        </p:nvSpPr>
        <p:spPr>
          <a:xfrm>
            <a:off x="1524001" y="6196280"/>
            <a:ext cx="106679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600" dirty="0"/>
              <a:t>※ ICNet : Image Cascade Network</a:t>
            </a:r>
          </a:p>
          <a:p>
            <a:pPr algn="r">
              <a:spcAft>
                <a:spcPts val="600"/>
              </a:spcAft>
            </a:pPr>
            <a:r>
              <a:rPr lang="en-US" altLang="ko-KR" sz="1600" dirty="0"/>
              <a:t>※ </a:t>
            </a:r>
            <a:r>
              <a:rPr lang="ko-KR" altLang="en-US" sz="1600" dirty="0"/>
              <a:t>고려대학교 </a:t>
            </a:r>
            <a:r>
              <a:rPr lang="en-GB" altLang="ko-KR" sz="1600" dirty="0"/>
              <a:t>DSBA (Data Science &amp; Business Analytics) </a:t>
            </a:r>
            <a:r>
              <a:rPr lang="ko-KR" altLang="en-US" sz="1600" dirty="0"/>
              <a:t>연구실 이윤승 님의 세미나 자료에 일부 내용을 보충한 자료임</a:t>
            </a:r>
            <a:endParaRPr lang="en-GB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CD5BA0-D739-31FD-13C8-99BF6BEEC407}"/>
              </a:ext>
            </a:extLst>
          </p:cNvPr>
          <p:cNvCxnSpPr>
            <a:cxnSpLocks/>
          </p:cNvCxnSpPr>
          <p:nvPr/>
        </p:nvCxnSpPr>
        <p:spPr>
          <a:xfrm>
            <a:off x="696000" y="3429000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28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030283A-6C8F-4841-7E33-1ED2F681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52" y="2251952"/>
            <a:ext cx="9725096" cy="44958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3AC492-C948-2D4B-4371-41DD6529F8E2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Upsampling</a:t>
            </a:r>
            <a:r>
              <a:rPr lang="ko-KR" altLang="en-US" sz="4000" dirty="0">
                <a:solidFill>
                  <a:srgbClr val="C00000"/>
                </a:solidFill>
              </a:rPr>
              <a:t> </a:t>
            </a:r>
            <a:r>
              <a:rPr lang="ko-KR" altLang="en-US" sz="4000" dirty="0"/>
              <a:t>기법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6AD8EC-A9D9-E3E9-2203-B90F13B1BA3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4D5AF8-D73E-D215-E3AD-3E3613C9E040}"/>
              </a:ext>
            </a:extLst>
          </p:cNvPr>
          <p:cNvSpPr txBox="1"/>
          <p:nvPr/>
        </p:nvSpPr>
        <p:spPr>
          <a:xfrm>
            <a:off x="961697" y="1402029"/>
            <a:ext cx="1026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이유 </a:t>
            </a:r>
            <a:r>
              <a:rPr lang="en-GB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합성곱 신경망을 거쳐 나온 </a:t>
            </a:r>
            <a:r>
              <a:rPr lang="ko-KR" altLang="en-US" sz="1600" dirty="0" err="1">
                <a:latin typeface="+mj-ea"/>
                <a:ea typeface="+mj-ea"/>
              </a:rPr>
              <a:t>특성맵은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coarse </a:t>
            </a:r>
            <a:r>
              <a:rPr lang="ko-KR" altLang="en-US" sz="1600" dirty="0">
                <a:latin typeface="+mj-ea"/>
                <a:ea typeface="+mj-ea"/>
              </a:rPr>
              <a:t>하므로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픽셀 단위 클래스 분류를 위한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dense </a:t>
            </a:r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특성맵을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얻기 위함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40698-7884-F21D-8BF5-194834CA8910}"/>
              </a:ext>
            </a:extLst>
          </p:cNvPr>
          <p:cNvSpPr txBox="1"/>
          <p:nvPr/>
        </p:nvSpPr>
        <p:spPr>
          <a:xfrm>
            <a:off x="2815909" y="1877722"/>
            <a:ext cx="1545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[Bilinear</a:t>
            </a:r>
            <a:r>
              <a:rPr lang="ko-KR" altLang="en-US" sz="1600" dirty="0">
                <a:latin typeface="+mj-ea"/>
                <a:ea typeface="+mj-ea"/>
              </a:rPr>
              <a:t> 보간법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AB2D7-EE94-B0BE-568F-750F63F4EAED}"/>
              </a:ext>
            </a:extLst>
          </p:cNvPr>
          <p:cNvSpPr txBox="1"/>
          <p:nvPr/>
        </p:nvSpPr>
        <p:spPr>
          <a:xfrm>
            <a:off x="7740007" y="1877722"/>
            <a:ext cx="253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[Transpose Convolution]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F2B9F02-F403-5ADF-FDB6-A778360F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8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0B76-C5C2-0211-D767-853CE553230A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Upsampling</a:t>
            </a:r>
            <a:r>
              <a:rPr lang="ko-KR" altLang="en-US" sz="4000" dirty="0">
                <a:solidFill>
                  <a:srgbClr val="C00000"/>
                </a:solidFill>
              </a:rPr>
              <a:t> </a:t>
            </a:r>
            <a:r>
              <a:rPr lang="ko-KR" altLang="en-US" sz="4000" dirty="0"/>
              <a:t>기법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CF15C5-AAE2-C950-9089-F6A8039F8FE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9F76DD4-75B8-DA18-B94F-5F559B57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4" y="2272972"/>
            <a:ext cx="10506152" cy="446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9F133-A000-9EBF-D0FB-24DE3E37F9FA}"/>
              </a:ext>
            </a:extLst>
          </p:cNvPr>
          <p:cNvSpPr txBox="1"/>
          <p:nvPr/>
        </p:nvSpPr>
        <p:spPr>
          <a:xfrm>
            <a:off x="961697" y="1402029"/>
            <a:ext cx="10268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이유 </a:t>
            </a:r>
            <a:r>
              <a:rPr lang="en-GB" altLang="ko-KR" sz="1600" dirty="0">
                <a:latin typeface="+mj-ea"/>
                <a:ea typeface="+mj-ea"/>
              </a:rPr>
              <a:t>: </a:t>
            </a:r>
            <a:r>
              <a:rPr lang="ko-KR" altLang="en-US" sz="1600" dirty="0">
                <a:latin typeface="+mj-ea"/>
                <a:ea typeface="+mj-ea"/>
              </a:rPr>
              <a:t>합성곱 신경망을 거쳐 나온 특성 맵은 </a:t>
            </a:r>
            <a:r>
              <a:rPr lang="en-GB" altLang="ko-KR" sz="1600" dirty="0">
                <a:latin typeface="+mj-ea"/>
                <a:ea typeface="+mj-ea"/>
              </a:rPr>
              <a:t>coarse </a:t>
            </a:r>
            <a:r>
              <a:rPr lang="ko-KR" altLang="en-US" sz="1600" dirty="0">
                <a:latin typeface="+mj-ea"/>
                <a:ea typeface="+mj-ea"/>
              </a:rPr>
              <a:t>하므로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픽셀 단위 클래스 분류를 위한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dense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특성 맵을 얻기 위함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3068F-D0EC-B28A-A391-C5C705A45086}"/>
              </a:ext>
            </a:extLst>
          </p:cNvPr>
          <p:cNvSpPr txBox="1"/>
          <p:nvPr/>
        </p:nvSpPr>
        <p:spPr>
          <a:xfrm>
            <a:off x="4965705" y="1877722"/>
            <a:ext cx="226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[Dilated Convolution]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62A67B5-BBEB-CA18-C495-D4A0E68E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1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42F5-D147-6C4C-A0E8-3EB3389F7B77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 </a:t>
            </a:r>
            <a:r>
              <a:rPr lang="en-GB" altLang="ko-KR" sz="4000" dirty="0"/>
              <a:t>vs.</a:t>
            </a:r>
            <a:r>
              <a:rPr lang="en-GB" altLang="ko-KR" sz="4000" dirty="0">
                <a:solidFill>
                  <a:srgbClr val="C00000"/>
                </a:solidFill>
              </a:rPr>
              <a:t> ICNet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4E4E6-1F0E-64C6-280F-688D92E3A0A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A424A4-63D3-B2C4-B8DB-57902D1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2" y="1422682"/>
            <a:ext cx="11115756" cy="499113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998D8-571A-2F4D-CB78-9B9F53D2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9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42F5-D147-6C4C-A0E8-3EB3389F7B77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 </a:t>
            </a:r>
            <a:r>
              <a:rPr lang="en-GB" altLang="ko-KR" sz="4000" dirty="0"/>
              <a:t>vs.</a:t>
            </a:r>
            <a:r>
              <a:rPr lang="en-GB" altLang="ko-KR" sz="4000" dirty="0">
                <a:solidFill>
                  <a:srgbClr val="C00000"/>
                </a:solidFill>
              </a:rPr>
              <a:t> ICNet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4E4E6-1F0E-64C6-280F-688D92E3A0A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A424A4-63D3-B2C4-B8DB-57902D1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2" y="1422682"/>
            <a:ext cx="11115756" cy="4991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DCD0FA-AABC-042C-F947-919ED5602640}"/>
              </a:ext>
            </a:extLst>
          </p:cNvPr>
          <p:cNvSpPr txBox="1"/>
          <p:nvPr/>
        </p:nvSpPr>
        <p:spPr>
          <a:xfrm>
            <a:off x="664246" y="2679090"/>
            <a:ext cx="6897948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[PSPNet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81.2% </a:t>
            </a:r>
            <a:r>
              <a:rPr lang="en-GB" altLang="ko-KR" sz="1600" dirty="0">
                <a:latin typeface="+mn-ea"/>
                <a:hlinkClick r:id="rId3" action="ppaction://hlinksldjump"/>
              </a:rPr>
              <a:t>mIOU</a:t>
            </a:r>
            <a:r>
              <a:rPr lang="ko-KR" altLang="en-US" sz="1600" dirty="0">
                <a:latin typeface="+mn-ea"/>
              </a:rPr>
              <a:t>로 정확도가 매우 높음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0.78 fps</a:t>
            </a:r>
            <a:r>
              <a:rPr lang="ko-KR" altLang="en-US" sz="1600" dirty="0">
                <a:latin typeface="+mn-ea"/>
              </a:rPr>
              <a:t>로 매우 느린 모델에 속함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D575-B652-CB3D-5386-8B36DF8893C3}"/>
              </a:ext>
            </a:extLst>
          </p:cNvPr>
          <p:cNvSpPr txBox="1"/>
          <p:nvPr/>
        </p:nvSpPr>
        <p:spPr>
          <a:xfrm>
            <a:off x="664246" y="5264536"/>
            <a:ext cx="6897948" cy="15388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[ICNet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 기반으로 만들어진 모델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70% mIOU</a:t>
            </a:r>
            <a:r>
              <a:rPr lang="ko-KR" altLang="en-US" sz="1600" dirty="0">
                <a:latin typeface="+mn-ea"/>
              </a:rPr>
              <a:t>로 </a:t>
            </a:r>
            <a:r>
              <a:rPr lang="en-GB" altLang="ko-KR" sz="1600" dirty="0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에 비해 낮지만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성능 저하를 최소화 </a:t>
            </a:r>
            <a:r>
              <a:rPr lang="ko-KR" altLang="en-US" sz="1600" dirty="0">
                <a:latin typeface="+mn-ea"/>
              </a:rPr>
              <a:t>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30 fps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실시간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(real-time)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속도의 모델</a:t>
            </a:r>
            <a:r>
              <a:rPr lang="ko-KR" altLang="en-US" sz="1600" dirty="0">
                <a:latin typeface="+mn-ea"/>
              </a:rPr>
              <a:t> 임</a:t>
            </a:r>
            <a:endParaRPr lang="en-GB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BE93B-2B33-5C3E-7CE6-BD3C844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63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FF2093-9BDC-38AC-D6D0-728A07C8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14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B8D3836-41FF-1AD2-EC86-137B722290A8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28E3B8-C3C2-4DCD-50B0-09C42CA5C03C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B5F9F1-AA2C-1AE0-24CF-9FABC9D61DEE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5DCF7-CB7D-0889-D9B9-386036354867}"/>
              </a:ext>
            </a:extLst>
          </p:cNvPr>
          <p:cNvSpPr txBox="1"/>
          <p:nvPr/>
        </p:nvSpPr>
        <p:spPr>
          <a:xfrm>
            <a:off x="420415" y="2721693"/>
            <a:ext cx="414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1. Ground truth</a:t>
            </a:r>
            <a:r>
              <a:rPr lang="ko-KR" altLang="en-US" sz="1600" dirty="0">
                <a:latin typeface="+mn-ea"/>
              </a:rPr>
              <a:t>와 모델에서 출력된 </a:t>
            </a:r>
            <a:r>
              <a:rPr lang="en-GB" altLang="ko-KR" sz="1600" dirty="0">
                <a:latin typeface="+mn-ea"/>
              </a:rPr>
              <a:t>prediction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2BC31-CDA1-8812-3E06-E2808E3A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2" y="3060247"/>
            <a:ext cx="42195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F30FB-5E05-F086-9592-DFCB8802E1D3}"/>
              </a:ext>
            </a:extLst>
          </p:cNvPr>
          <p:cNvSpPr txBox="1"/>
          <p:nvPr/>
        </p:nvSpPr>
        <p:spPr>
          <a:xfrm>
            <a:off x="551875" y="4415331"/>
            <a:ext cx="14292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j-ea"/>
                <a:ea typeface="+mj-ea"/>
              </a:rPr>
              <a:t>Ground Truth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09A93-6453-C7B2-BDA7-C9550BB81694}"/>
              </a:ext>
            </a:extLst>
          </p:cNvPr>
          <p:cNvSpPr txBox="1"/>
          <p:nvPr/>
        </p:nvSpPr>
        <p:spPr>
          <a:xfrm>
            <a:off x="3042827" y="4415331"/>
            <a:ext cx="14292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j-ea"/>
                <a:ea typeface="+mj-ea"/>
              </a:rPr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ACB53-5F8D-FBE6-BD04-3857B47D012C}"/>
              </a:ext>
            </a:extLst>
          </p:cNvPr>
          <p:cNvSpPr txBox="1"/>
          <p:nvPr/>
        </p:nvSpPr>
        <p:spPr>
          <a:xfrm>
            <a:off x="6096000" y="2721693"/>
            <a:ext cx="262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2. </a:t>
            </a:r>
            <a:r>
              <a:rPr lang="ko-KR" altLang="en-US" sz="1600" dirty="0">
                <a:latin typeface="+mn-ea"/>
              </a:rPr>
              <a:t>각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클래스별 빈도수 카운트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8B5EDB-036A-B77F-6889-D6B486C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30" y="3192515"/>
            <a:ext cx="30003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83C754-E32A-F731-7544-9B1D9032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15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D5EA321-2B77-E4A3-2C43-5EDFEDB825D6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080B97-6E93-EB34-7ACE-788A75962C2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A394F8-0438-4DB4-C625-8307770460F8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C1C10-FF99-A129-6EFF-B8528E538164}"/>
              </a:ext>
            </a:extLst>
          </p:cNvPr>
          <p:cNvSpPr txBox="1"/>
          <p:nvPr/>
        </p:nvSpPr>
        <p:spPr>
          <a:xfrm>
            <a:off x="420415" y="2716441"/>
            <a:ext cx="414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3. </a:t>
            </a:r>
            <a:r>
              <a:rPr lang="ko-KR" altLang="en-US" sz="1600" dirty="0">
                <a:latin typeface="+mn-ea"/>
              </a:rPr>
              <a:t>행렬을 벡터로 변환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504377-9608-DF3F-7130-67989C7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31" y="3054995"/>
            <a:ext cx="3195137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F71F3-7C16-800C-80CD-F71EAAF4F57B}"/>
              </a:ext>
            </a:extLst>
          </p:cNvPr>
          <p:cNvSpPr txBox="1"/>
          <p:nvPr/>
        </p:nvSpPr>
        <p:spPr>
          <a:xfrm>
            <a:off x="3878316" y="2716441"/>
            <a:ext cx="43346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4. </a:t>
            </a:r>
            <a:r>
              <a:rPr lang="ko-KR" altLang="en-US" sz="1600" dirty="0">
                <a:latin typeface="+mn-ea"/>
              </a:rPr>
              <a:t>카테고리 행렬 생성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클래스가 </a:t>
            </a:r>
            <a:r>
              <a:rPr lang="en-GB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개이므로 </a:t>
            </a:r>
            <a:r>
              <a:rPr lang="en-GB" altLang="ko-KR" sz="1600" dirty="0">
                <a:latin typeface="+mn-ea"/>
              </a:rPr>
              <a:t>(GT </a:t>
            </a:r>
            <a:r>
              <a:rPr lang="ko-KR" altLang="en-US" sz="1600" dirty="0">
                <a:latin typeface="+mn-ea"/>
              </a:rPr>
              <a:t>클래스</a:t>
            </a:r>
            <a:r>
              <a:rPr lang="en-GB" altLang="ko-KR" sz="1600" dirty="0">
                <a:latin typeface="+mn-ea"/>
              </a:rPr>
              <a:t>, Prediction </a:t>
            </a:r>
            <a:r>
              <a:rPr lang="ko-KR" altLang="en-US" sz="1600" dirty="0">
                <a:latin typeface="+mn-ea"/>
              </a:rPr>
              <a:t>클래스</a:t>
            </a:r>
            <a:r>
              <a:rPr lang="en-GB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쌍이 가질 수 있는 카테고리는 </a:t>
            </a:r>
            <a:r>
              <a:rPr lang="en-GB" altLang="ko-KR" sz="1600" dirty="0">
                <a:latin typeface="+mn-ea"/>
              </a:rPr>
              <a:t>36</a:t>
            </a:r>
            <a:r>
              <a:rPr lang="ko-KR" altLang="en-US" sz="1600" dirty="0">
                <a:latin typeface="+mn-ea"/>
              </a:rPr>
              <a:t>가지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(0, 0)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GB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번</a:t>
            </a:r>
            <a:r>
              <a:rPr lang="en-GB" altLang="ko-KR" sz="1600" dirty="0">
                <a:latin typeface="+mn-ea"/>
              </a:rPr>
              <a:t>, (0, 1)</a:t>
            </a:r>
            <a:r>
              <a:rPr lang="ko-KR" altLang="en-US" sz="1600" dirty="0">
                <a:latin typeface="+mn-ea"/>
              </a:rPr>
              <a:t>을 </a:t>
            </a:r>
            <a:r>
              <a:rPr lang="en-GB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번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마지막 </a:t>
            </a:r>
            <a:r>
              <a:rPr lang="en-GB" altLang="ko-KR" sz="1600" dirty="0">
                <a:latin typeface="+mn-ea"/>
              </a:rPr>
              <a:t>(5, 5)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GB" altLang="ko-KR" sz="1600" dirty="0">
                <a:latin typeface="+mn-ea"/>
              </a:rPr>
              <a:t>35</a:t>
            </a:r>
            <a:r>
              <a:rPr lang="ko-KR" altLang="en-US" sz="1600" dirty="0">
                <a:latin typeface="+mn-ea"/>
              </a:rPr>
              <a:t>번 카테고리로 지칭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97160D-1301-147B-5CF7-BFC1F6D1C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44" r="9597"/>
          <a:stretch/>
        </p:blipFill>
        <p:spPr>
          <a:xfrm>
            <a:off x="7577959" y="3054995"/>
            <a:ext cx="4419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919AD9-EAC8-4A6E-445C-05F14F5A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16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AF8C8E7-8EBA-69C8-7264-6673A6FA8D6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mIOU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444D4D-2C85-A236-4F4B-B2D126948694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3B2FDB-C45F-5AC7-4930-998346255901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Mean Intersection Over Union</a:t>
            </a:r>
            <a:r>
              <a:rPr lang="ko-KR" altLang="en-US" sz="1600" dirty="0">
                <a:latin typeface="+mj-ea"/>
                <a:ea typeface="+mj-ea"/>
              </a:rPr>
              <a:t>의 줄임 말로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분할에서 사용하는 대표적인 성능 측정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특히 </a:t>
            </a:r>
            <a:r>
              <a:rPr lang="en-GB" altLang="ko-KR" sz="1600" dirty="0">
                <a:latin typeface="+mn-ea"/>
              </a:rPr>
              <a:t>multi-class </a:t>
            </a:r>
            <a:r>
              <a:rPr lang="ko-KR" altLang="en-US" sz="1600" dirty="0">
                <a:latin typeface="+mn-ea"/>
              </a:rPr>
              <a:t>기반의 의미적 분할에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</a:t>
            </a:r>
            <a:r>
              <a:rPr lang="ko-KR" altLang="en-US" sz="1600" dirty="0">
                <a:latin typeface="+mn-ea"/>
              </a:rPr>
              <a:t>를 계산하는 과정은 아래와 같음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F86B0-150A-40F1-A526-D45055D83EAB}"/>
              </a:ext>
            </a:extLst>
          </p:cNvPr>
          <p:cNvSpPr txBox="1"/>
          <p:nvPr/>
        </p:nvSpPr>
        <p:spPr>
          <a:xfrm>
            <a:off x="420415" y="2716441"/>
            <a:ext cx="4325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5. </a:t>
            </a:r>
            <a:r>
              <a:rPr lang="ko-KR" altLang="en-US" sz="1600" dirty="0">
                <a:latin typeface="+mn-ea"/>
              </a:rPr>
              <a:t>혼동 행렬</a:t>
            </a:r>
            <a:r>
              <a:rPr lang="en-GB" altLang="ko-KR" sz="1600" dirty="0">
                <a:latin typeface="+mn-ea"/>
              </a:rPr>
              <a:t>(Confusion Matrix)</a:t>
            </a:r>
            <a:r>
              <a:rPr lang="ko-KR" altLang="en-US" sz="1600" dirty="0">
                <a:latin typeface="+mn-ea"/>
              </a:rPr>
              <a:t> 생성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혼동 행렬의 각 원소 값은 해당 카테고리의 개수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323FA9-234A-CC9A-0199-127FEE86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09" r="9597"/>
          <a:stretch/>
        </p:blipFill>
        <p:spPr>
          <a:xfrm>
            <a:off x="591207" y="3555047"/>
            <a:ext cx="567559" cy="3240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308B17-5AF1-4C5A-F247-59EEC343F4CC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1158766" y="5175047"/>
            <a:ext cx="47733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6BC8F1-C89D-330A-515C-F59537533FF2}"/>
              </a:ext>
            </a:extLst>
          </p:cNvPr>
          <p:cNvSpPr txBox="1"/>
          <p:nvPr/>
        </p:nvSpPr>
        <p:spPr>
          <a:xfrm>
            <a:off x="6096000" y="2716441"/>
            <a:ext cx="4334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6. </a:t>
            </a:r>
            <a:r>
              <a:rPr lang="ko-KR" altLang="en-US" sz="1600" dirty="0">
                <a:latin typeface="+mn-ea"/>
              </a:rPr>
              <a:t>클래스별 </a:t>
            </a:r>
            <a:r>
              <a:rPr lang="en-GB" altLang="ko-KR" sz="1600" dirty="0">
                <a:latin typeface="+mn-ea"/>
              </a:rPr>
              <a:t>IOU </a:t>
            </a:r>
            <a:r>
              <a:rPr lang="ko-KR" altLang="en-US" sz="1600" dirty="0">
                <a:latin typeface="+mn-ea"/>
              </a:rPr>
              <a:t>계산</a:t>
            </a:r>
            <a:endParaRPr lang="en-GB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79AF51-856A-B11B-82C0-AC65D911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05" y="3555047"/>
            <a:ext cx="2813799" cy="32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0D4B91-0DC3-BD38-0EA9-061C1D8E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85" y="3290538"/>
            <a:ext cx="5400000" cy="29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8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B6CF7-809C-B356-AE6E-EAE5240FD35F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831281-7DEE-51B5-38D8-EDCE854CBC34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8B1FB6-8C80-EF1A-7633-F5645EEE9897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7AF7B4-0B66-27E5-F542-E22C0C65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4" y="1977411"/>
            <a:ext cx="11068131" cy="32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06F78-1FF2-D057-5EBF-B763A766C087}"/>
              </a:ext>
            </a:extLst>
          </p:cNvPr>
          <p:cNvSpPr txBox="1"/>
          <p:nvPr/>
        </p:nvSpPr>
        <p:spPr>
          <a:xfrm>
            <a:off x="1324303" y="5548357"/>
            <a:ext cx="9543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Fully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Convolutional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Network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(FCN)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 한계점을 해결</a:t>
            </a:r>
            <a:r>
              <a:rPr lang="ko-KR" altLang="en-US" sz="1600" dirty="0">
                <a:latin typeface="+mj-ea"/>
                <a:ea typeface="+mj-ea"/>
              </a:rPr>
              <a:t>하고자 제안된 의미적 분할 모델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 한계점 </a:t>
            </a:r>
            <a:r>
              <a:rPr lang="en-GB" altLang="ko-KR" sz="1600" dirty="0">
                <a:latin typeface="+mn-ea"/>
              </a:rPr>
              <a:t>: Context </a:t>
            </a:r>
            <a:r>
              <a:rPr lang="ko-KR" altLang="en-US" sz="1600" dirty="0">
                <a:latin typeface="+mn-ea"/>
              </a:rPr>
              <a:t>정보 부족으로 인한 픽셀 분류 성능 하락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C3F67CA-73D1-011C-A7E9-D7229CD8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8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5DE8D9-FABA-6452-2472-BFD22526C800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C7CA5-DB8C-8190-5050-D6011B4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12" y="1814500"/>
            <a:ext cx="10248975" cy="3228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304DE-810D-6C5C-03EB-9D72B9DBBD9B}"/>
              </a:ext>
            </a:extLst>
          </p:cNvPr>
          <p:cNvSpPr txBox="1"/>
          <p:nvPr/>
        </p:nvSpPr>
        <p:spPr>
          <a:xfrm>
            <a:off x="1324303" y="5317128"/>
            <a:ext cx="9543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Fully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Convolutional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Network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(FCN)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 한계점을 해결</a:t>
            </a:r>
            <a:r>
              <a:rPr lang="ko-KR" altLang="en-US" sz="1600" dirty="0">
                <a:latin typeface="+mj-ea"/>
                <a:ea typeface="+mj-ea"/>
              </a:rPr>
              <a:t>하고자 제안된 의미적 분할 모델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 한계점 </a:t>
            </a:r>
            <a:r>
              <a:rPr lang="en-GB" altLang="ko-KR" sz="1600" dirty="0">
                <a:latin typeface="+mn-ea"/>
              </a:rPr>
              <a:t>: Context </a:t>
            </a:r>
            <a:r>
              <a:rPr lang="ko-KR" altLang="en-US" sz="1600" dirty="0">
                <a:latin typeface="+mn-ea"/>
              </a:rPr>
              <a:t>정보 부족으로 인한 픽셀 분류 성능 하락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제안 방법론 </a:t>
            </a:r>
            <a:r>
              <a:rPr lang="en-GB" altLang="ko-KR" sz="1600" dirty="0">
                <a:latin typeface="+mn-ea"/>
              </a:rPr>
              <a:t>: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Pyramid pooling module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추가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GB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당시 </a:t>
            </a:r>
            <a:r>
              <a:rPr lang="en-GB" altLang="ko-KR" sz="1600" dirty="0">
                <a:latin typeface="+mn-ea"/>
              </a:rPr>
              <a:t>ImageNet scene parsing, Cityscapes, PASCAL VOC </a:t>
            </a:r>
            <a:r>
              <a:rPr lang="ko-KR" altLang="en-US" sz="1600" dirty="0">
                <a:latin typeface="+mn-ea"/>
              </a:rPr>
              <a:t>등 대부분 데이터에서 </a:t>
            </a:r>
            <a:r>
              <a:rPr lang="en-GB" altLang="ko-KR" sz="1600" dirty="0">
                <a:latin typeface="+mn-ea"/>
              </a:rPr>
              <a:t>SOTA </a:t>
            </a:r>
            <a:r>
              <a:rPr lang="ko-KR" altLang="en-US" sz="1600" dirty="0">
                <a:latin typeface="+mn-ea"/>
              </a:rPr>
              <a:t>성능 기록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00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020F-16E2-3C7B-2F8D-D5407150ADF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458365-48BF-7591-EEF4-87174315117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B249B-188C-6239-A4A0-86EF2248E561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C4FD7-E6C5-55CA-5FD7-BFB3E2C27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0B11E-D800-8A2E-DD1D-55689471E8F7}"/>
              </a:ext>
            </a:extLst>
          </p:cNvPr>
          <p:cNvSpPr/>
          <p:nvPr/>
        </p:nvSpPr>
        <p:spPr>
          <a:xfrm>
            <a:off x="8256000" y="1298032"/>
            <a:ext cx="1287393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484B5-452A-B2C2-7E3F-C2B5933C1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2" r="64875"/>
          <a:stretch/>
        </p:blipFill>
        <p:spPr>
          <a:xfrm>
            <a:off x="971513" y="2822027"/>
            <a:ext cx="3600000" cy="2221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55E1C-C753-C5BC-8305-7A80AE0433F2}"/>
                  </a:ext>
                </a:extLst>
              </p:cNvPr>
              <p:cNvSpPr txBox="1"/>
              <p:nvPr/>
            </p:nvSpPr>
            <p:spPr>
              <a:xfrm>
                <a:off x="1529256" y="2272972"/>
                <a:ext cx="10107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55E1C-C753-C5BC-8305-7A80AE043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256" y="2272972"/>
                <a:ext cx="1010725" cy="246221"/>
              </a:xfrm>
              <a:prstGeom prst="rect">
                <a:avLst/>
              </a:prstGeom>
              <a:blipFill>
                <a:blip r:embed="rId3"/>
                <a:stretch>
                  <a:fillRect l="-3614" r="-2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F51B03-627B-0CBB-D5FE-2D0B2DE6461D}"/>
                  </a:ext>
                </a:extLst>
              </p:cNvPr>
              <p:cNvSpPr txBox="1"/>
              <p:nvPr/>
            </p:nvSpPr>
            <p:spPr>
              <a:xfrm>
                <a:off x="3337034" y="2152201"/>
                <a:ext cx="105259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F51B03-627B-0CBB-D5FE-2D0B2DE64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034" y="2152201"/>
                <a:ext cx="1052596" cy="461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F8CF46-F69E-B620-CE93-3773FAB63D00}"/>
              </a:ext>
            </a:extLst>
          </p:cNvPr>
          <p:cNvSpPr txBox="1"/>
          <p:nvPr/>
        </p:nvSpPr>
        <p:spPr>
          <a:xfrm>
            <a:off x="1189849" y="5315554"/>
            <a:ext cx="6080235" cy="1138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Pretrained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CNN (with </a:t>
            </a:r>
            <a:r>
              <a:rPr lang="ko-KR" altLang="en-US" sz="1600" dirty="0">
                <a:latin typeface="+mj-ea"/>
                <a:ea typeface="+mj-ea"/>
              </a:rPr>
              <a:t>분류 문제</a:t>
            </a:r>
            <a:r>
              <a:rPr lang="en-GB" altLang="ko-KR" sz="1600" dirty="0">
                <a:latin typeface="+mj-ea"/>
                <a:ea typeface="+mj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solidFill>
                  <a:srgbClr val="C00000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Dilated Residual Network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GB" altLang="ko-KR" sz="1600" dirty="0">
                <a:latin typeface="+mn-ea"/>
              </a:rPr>
              <a:t>(= ResNet with dilated convolution)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Backbone : ResNet-101</a:t>
            </a:r>
            <a:r>
              <a:rPr lang="ko-KR" altLang="en-US" sz="1600" dirty="0">
                <a:latin typeface="+mn-ea"/>
              </a:rPr>
              <a:t>이 대표적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AC114E-CC9D-79EA-B791-6AF97B02122B}"/>
              </a:ext>
            </a:extLst>
          </p:cNvPr>
          <p:cNvCxnSpPr/>
          <p:nvPr/>
        </p:nvCxnSpPr>
        <p:spPr>
          <a:xfrm>
            <a:off x="3121571" y="3683876"/>
            <a:ext cx="0" cy="1566041"/>
          </a:xfrm>
          <a:prstGeom prst="straightConnector1">
            <a:avLst/>
          </a:prstGeom>
          <a:ln w="38100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5EA853B-A354-973B-2980-8CF56768C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11" y="3807802"/>
            <a:ext cx="3733827" cy="2752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AAF85-171B-3E5B-4705-EAC24C2F7517}"/>
              </a:ext>
            </a:extLst>
          </p:cNvPr>
          <p:cNvSpPr txBox="1"/>
          <p:nvPr/>
        </p:nvSpPr>
        <p:spPr>
          <a:xfrm>
            <a:off x="7851227" y="3383649"/>
            <a:ext cx="28798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+mj-ea"/>
                <a:ea typeface="+mj-ea"/>
              </a:rPr>
              <a:t>※</a:t>
            </a:r>
            <a:r>
              <a:rPr lang="en-GB" altLang="ko-KR" sz="1600" dirty="0">
                <a:latin typeface="+mj-ea"/>
                <a:ea typeface="+mj-ea"/>
              </a:rPr>
              <a:t> Dilated Residual Network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8F2616E-C305-8CC2-76A5-95DE65ADD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6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B4EE-348D-00CB-4C5D-B7101044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  <a:endParaRPr lang="en-GB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BFEDF-8AF1-7B7C-3362-E77B1A50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014" y="1568122"/>
            <a:ext cx="1013197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되돌아보기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latin typeface="+mj-ea"/>
                <a:ea typeface="+mj-ea"/>
              </a:rPr>
              <a:t>	“Computer Vision” “</a:t>
            </a:r>
            <a:r>
              <a:rPr lang="ko-KR" altLang="en-US" sz="2400" dirty="0">
                <a:latin typeface="+mj-ea"/>
                <a:ea typeface="+mj-ea"/>
              </a:rPr>
              <a:t>의미적 분할</a:t>
            </a:r>
            <a:r>
              <a:rPr lang="en-GB" altLang="ko-KR" sz="2400" dirty="0">
                <a:latin typeface="+mj-ea"/>
                <a:ea typeface="+mj-ea"/>
              </a:rPr>
              <a:t>” “Upsampling” “PSPNet vs ICNet”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기반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altLang="ko-KR" sz="2400" dirty="0">
                <a:latin typeface="+mj-ea"/>
                <a:ea typeface="+mj-ea"/>
              </a:rPr>
              <a:t>Pyramid Scene Parsing Network (</a:t>
            </a:r>
            <a:r>
              <a:rPr lang="en-GB" altLang="ko-KR" sz="2400" dirty="0">
                <a:solidFill>
                  <a:srgbClr val="C00000"/>
                </a:solidFill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; 2016)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개선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sz="2400" dirty="0">
                <a:latin typeface="+mj-ea"/>
                <a:ea typeface="+mj-ea"/>
              </a:rPr>
              <a:t>Image Cascade Network (</a:t>
            </a:r>
            <a:r>
              <a:rPr lang="en-GB" sz="2400" dirty="0">
                <a:solidFill>
                  <a:srgbClr val="C00000"/>
                </a:solidFill>
                <a:latin typeface="+mj-ea"/>
                <a:ea typeface="+mj-ea"/>
              </a:rPr>
              <a:t>ICNet</a:t>
            </a:r>
            <a:r>
              <a:rPr lang="en-GB" sz="2400" dirty="0">
                <a:latin typeface="+mj-ea"/>
                <a:ea typeface="+mj-ea"/>
              </a:rPr>
              <a:t>; 2018)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10BC9-B78C-C5B5-A21E-4CCFEB8DEC9C}"/>
              </a:ext>
            </a:extLst>
          </p:cNvPr>
          <p:cNvCxnSpPr>
            <a:cxnSpLocks/>
          </p:cNvCxnSpPr>
          <p:nvPr/>
        </p:nvCxnSpPr>
        <p:spPr>
          <a:xfrm>
            <a:off x="696000" y="1142996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6DCF0E-D645-F36D-6521-DA020C0D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020F-16E2-3C7B-2F8D-D5407150ADF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458365-48BF-7591-EEF4-87174315117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B249B-188C-6239-A4A0-86EF2248E561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C4FD7-E6C5-55CA-5FD7-BFB3E2C27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0B11E-D800-8A2E-DD1D-55689471E8F7}"/>
              </a:ext>
            </a:extLst>
          </p:cNvPr>
          <p:cNvSpPr/>
          <p:nvPr/>
        </p:nvSpPr>
        <p:spPr>
          <a:xfrm>
            <a:off x="9023255" y="1298032"/>
            <a:ext cx="1592193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9B8BBE-1459-079E-C72B-CC782F84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1" t="18669" r="39849" b="11998"/>
          <a:stretch/>
        </p:blipFill>
        <p:spPr>
          <a:xfrm>
            <a:off x="3463159" y="2417379"/>
            <a:ext cx="3673365" cy="2238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62661-0EDB-C766-98BA-16F9D860C072}"/>
                  </a:ext>
                </a:extLst>
              </p:cNvPr>
              <p:cNvSpPr txBox="1"/>
              <p:nvPr/>
            </p:nvSpPr>
            <p:spPr>
              <a:xfrm>
                <a:off x="2642448" y="2186867"/>
                <a:ext cx="105259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A62661-0EDB-C766-98BA-16F9D860C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48" y="2186867"/>
                <a:ext cx="1052596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B2F3DD9-D840-37B5-0B57-AE5D86E2288C}"/>
              </a:ext>
            </a:extLst>
          </p:cNvPr>
          <p:cNvSpPr txBox="1"/>
          <p:nvPr/>
        </p:nvSpPr>
        <p:spPr>
          <a:xfrm>
            <a:off x="520262" y="3702216"/>
            <a:ext cx="2677512" cy="27392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평균 풀링 </a:t>
            </a:r>
            <a:r>
              <a:rPr lang="en-GB" altLang="ko-KR" sz="1600" dirty="0">
                <a:latin typeface="+mj-ea"/>
                <a:ea typeface="+mj-ea"/>
              </a:rPr>
              <a:t>Average Pooling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Global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2 x 2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 x 3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6 x 6</a:t>
            </a: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D30763-47FB-CE88-2CD9-8CE8B2DE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62" y="4134506"/>
            <a:ext cx="400053" cy="2286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168903-2EEA-65FF-3BC6-8BE8A8676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904" y="4470208"/>
            <a:ext cx="457203" cy="3714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5B6B1-8502-CED7-1BD4-9BB40B2F8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164" y="4818739"/>
            <a:ext cx="447678" cy="4857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C74706-D150-E863-221E-C49369AE2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164" y="5448597"/>
            <a:ext cx="552454" cy="809631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8870FD-22A9-1AC2-8958-F6B0CB6A9E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7774" y="3702216"/>
            <a:ext cx="1379481" cy="1369606"/>
          </a:xfrm>
          <a:prstGeom prst="bentConnector3">
            <a:avLst>
              <a:gd name="adj1" fmla="val 9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D42D32-406D-9AC3-8215-F63F6E2A1D8C}"/>
                  </a:ext>
                </a:extLst>
              </p:cNvPr>
              <p:cNvSpPr txBox="1"/>
              <p:nvPr/>
            </p:nvSpPr>
            <p:spPr>
              <a:xfrm>
                <a:off x="2127781" y="4125696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D42D32-406D-9AC3-8215-F63F6E2A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125696"/>
                <a:ext cx="921534" cy="246221"/>
              </a:xfrm>
              <a:prstGeom prst="rect">
                <a:avLst/>
              </a:prstGeom>
              <a:blipFill>
                <a:blip r:embed="rId8"/>
                <a:stretch>
                  <a:fillRect l="-3311" r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322FF2-BBB7-57A9-4E5F-3E1E69529042}"/>
                  </a:ext>
                </a:extLst>
              </p:cNvPr>
              <p:cNvSpPr txBox="1"/>
              <p:nvPr/>
            </p:nvSpPr>
            <p:spPr>
              <a:xfrm>
                <a:off x="2127781" y="4532836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322FF2-BBB7-57A9-4E5F-3E1E69529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532836"/>
                <a:ext cx="921534" cy="246221"/>
              </a:xfrm>
              <a:prstGeom prst="rect">
                <a:avLst/>
              </a:prstGeom>
              <a:blipFill>
                <a:blip r:embed="rId9"/>
                <a:stretch>
                  <a:fillRect l="-3311" r="-3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4F15-3F9D-2CE2-D01C-BF4187BDF6A7}"/>
                  </a:ext>
                </a:extLst>
              </p:cNvPr>
              <p:cNvSpPr txBox="1"/>
              <p:nvPr/>
            </p:nvSpPr>
            <p:spPr>
              <a:xfrm>
                <a:off x="2127781" y="4938200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1F4F15-3F9D-2CE2-D01C-BF4187BDF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4938200"/>
                <a:ext cx="921534" cy="246221"/>
              </a:xfrm>
              <a:prstGeom prst="rect">
                <a:avLst/>
              </a:prstGeom>
              <a:blipFill>
                <a:blip r:embed="rId10"/>
                <a:stretch>
                  <a:fillRect l="-3311" r="-3311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67DFA3-145D-31D3-7489-FD2E32AFDFF1}"/>
                  </a:ext>
                </a:extLst>
              </p:cNvPr>
              <p:cNvSpPr txBox="1"/>
              <p:nvPr/>
            </p:nvSpPr>
            <p:spPr>
              <a:xfrm>
                <a:off x="2127781" y="5730301"/>
                <a:ext cx="921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67DFA3-145D-31D3-7489-FD2E32AF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1" y="5730301"/>
                <a:ext cx="921534" cy="246221"/>
              </a:xfrm>
              <a:prstGeom prst="rect">
                <a:avLst/>
              </a:prstGeom>
              <a:blipFill>
                <a:blip r:embed="rId11"/>
                <a:stretch>
                  <a:fillRect l="-3311" r="-3311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9398EE4-23D0-44A7-23C2-AAF11F5AA9B4}"/>
              </a:ext>
            </a:extLst>
          </p:cNvPr>
          <p:cNvSpPr txBox="1"/>
          <p:nvPr/>
        </p:nvSpPr>
        <p:spPr>
          <a:xfrm>
            <a:off x="9448798" y="3706057"/>
            <a:ext cx="1794767" cy="27392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x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 합성곱</a:t>
            </a:r>
            <a:endParaRPr lang="en-GB" altLang="ko-KR" sz="1600" dirty="0">
              <a:latin typeface="+mj-ea"/>
              <a:ea typeface="+mj-ea"/>
            </a:endParaRPr>
          </a:p>
          <a:p>
            <a:pPr algn="ctr"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A286CD-7B22-5F63-AA02-6681ABF50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6219" y="4138347"/>
            <a:ext cx="208723" cy="2286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36BB202-901D-7E06-A777-B161D4357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997" y="4474049"/>
            <a:ext cx="228601" cy="3714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986610-1735-2ECB-5B79-DE8EB48348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8230" y="4822580"/>
            <a:ext cx="263130" cy="4857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DD195C3-8EF2-C713-CE75-B8EAC49FED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0714" y="5452438"/>
            <a:ext cx="362937" cy="80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15492D-4F9D-212B-A806-22BD80B58014}"/>
                  </a:ext>
                </a:extLst>
              </p:cNvPr>
              <p:cNvSpPr txBox="1"/>
              <p:nvPr/>
            </p:nvSpPr>
            <p:spPr>
              <a:xfrm>
                <a:off x="10173573" y="4129537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1×1×1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15492D-4F9D-212B-A806-22BD80B58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129537"/>
                <a:ext cx="879664" cy="246221"/>
              </a:xfrm>
              <a:prstGeom prst="rect">
                <a:avLst/>
              </a:prstGeom>
              <a:blipFill>
                <a:blip r:embed="rId16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16A52B-694E-2DCB-91A2-EE94556F36E8}"/>
                  </a:ext>
                </a:extLst>
              </p:cNvPr>
              <p:cNvSpPr txBox="1"/>
              <p:nvPr/>
            </p:nvSpPr>
            <p:spPr>
              <a:xfrm>
                <a:off x="10173573" y="4536677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16A52B-694E-2DCB-91A2-EE94556F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536677"/>
                <a:ext cx="879664" cy="246221"/>
              </a:xfrm>
              <a:prstGeom prst="rect">
                <a:avLst/>
              </a:prstGeom>
              <a:blipFill>
                <a:blip r:embed="rId17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DEFD18-7D80-823D-B75C-01F4566112D6}"/>
                  </a:ext>
                </a:extLst>
              </p:cNvPr>
              <p:cNvSpPr txBox="1"/>
              <p:nvPr/>
            </p:nvSpPr>
            <p:spPr>
              <a:xfrm>
                <a:off x="10173573" y="4942041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DEFD18-7D80-823D-B75C-01F456611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4942041"/>
                <a:ext cx="879664" cy="246221"/>
              </a:xfrm>
              <a:prstGeom prst="rect">
                <a:avLst/>
              </a:prstGeom>
              <a:blipFill>
                <a:blip r:embed="rId18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366004-1F67-9731-531A-88B5A4D6CD0A}"/>
                  </a:ext>
                </a:extLst>
              </p:cNvPr>
              <p:cNvSpPr txBox="1"/>
              <p:nvPr/>
            </p:nvSpPr>
            <p:spPr>
              <a:xfrm>
                <a:off x="10173573" y="5734142"/>
                <a:ext cx="879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×6×1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366004-1F67-9731-531A-88B5A4D6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573" y="5734142"/>
                <a:ext cx="879664" cy="246221"/>
              </a:xfrm>
              <a:prstGeom prst="rect">
                <a:avLst/>
              </a:prstGeom>
              <a:blipFill>
                <a:blip r:embed="rId19"/>
                <a:stretch>
                  <a:fillRect l="-4167" r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FE1A194-8223-0EDE-46E2-0101D73E25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180282" y="4363108"/>
            <a:ext cx="3268516" cy="712555"/>
          </a:xfrm>
          <a:prstGeom prst="bentConnector3">
            <a:avLst>
              <a:gd name="adj1" fmla="val 112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0BDB5C-A851-28F1-7B4D-1E9CA749D17B}"/>
              </a:ext>
            </a:extLst>
          </p:cNvPr>
          <p:cNvSpPr txBox="1"/>
          <p:nvPr/>
        </p:nvSpPr>
        <p:spPr>
          <a:xfrm>
            <a:off x="3446807" y="5702763"/>
            <a:ext cx="5912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Pyramid Pooling Module</a:t>
            </a:r>
          </a:p>
          <a:p>
            <a:pPr>
              <a:spcAft>
                <a:spcPts val="1200"/>
              </a:spcAft>
            </a:pPr>
            <a:r>
              <a:rPr lang="en-GB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여러 스케일의 평균 </a:t>
            </a:r>
            <a:r>
              <a:rPr lang="ko-KR" altLang="en-US" sz="1600" dirty="0" err="1">
                <a:latin typeface="+mn-ea"/>
              </a:rPr>
              <a:t>풀링을</a:t>
            </a:r>
            <a:r>
              <a:rPr lang="ko-KR" altLang="en-US" sz="1600" dirty="0">
                <a:latin typeface="+mn-ea"/>
              </a:rPr>
              <a:t> 통해 </a:t>
            </a:r>
            <a:r>
              <a:rPr lang="en-GB" altLang="ko-KR" sz="1600" dirty="0">
                <a:latin typeface="+mn-ea"/>
              </a:rPr>
              <a:t>rich context</a:t>
            </a:r>
            <a:r>
              <a:rPr lang="ko-KR" altLang="en-US" sz="1600" dirty="0">
                <a:latin typeface="+mn-ea"/>
              </a:rPr>
              <a:t>를 포함한 특성맵 만듦</a:t>
            </a:r>
            <a:endParaRPr lang="en-GB" altLang="ko-KR" sz="1600" dirty="0">
              <a:latin typeface="+mn-ea"/>
            </a:endParaRPr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7602CA83-7A7E-CE0D-E267-2EF2BCB4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16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3DFD9-3351-95E7-C541-E6889D218C15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C88F1-D77A-5EBA-3ADA-62810A00C4FB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9AD079-9DB3-370D-C010-867348003015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D1BBAF-5152-D1BE-D5C0-8679DED22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/>
          <a:stretch/>
        </p:blipFill>
        <p:spPr>
          <a:xfrm>
            <a:off x="8256000" y="1338600"/>
            <a:ext cx="3600000" cy="9925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AB038-34BF-00C6-5775-7E4361E8B1C3}"/>
              </a:ext>
            </a:extLst>
          </p:cNvPr>
          <p:cNvSpPr/>
          <p:nvPr/>
        </p:nvSpPr>
        <p:spPr>
          <a:xfrm>
            <a:off x="10426389" y="1298032"/>
            <a:ext cx="1429611" cy="10331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2E4D55-4204-5711-D539-D4A23B7D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1" t="28923" r="1343" b="18020"/>
          <a:stretch/>
        </p:blipFill>
        <p:spPr>
          <a:xfrm>
            <a:off x="7262647" y="2748455"/>
            <a:ext cx="3820511" cy="1713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088C7-A6D6-12F9-FFA4-7B0550A3593B}"/>
              </a:ext>
            </a:extLst>
          </p:cNvPr>
          <p:cNvSpPr txBox="1"/>
          <p:nvPr/>
        </p:nvSpPr>
        <p:spPr>
          <a:xfrm>
            <a:off x="1376855" y="2400088"/>
            <a:ext cx="4840016" cy="1384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Upsampling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Bilinear </a:t>
            </a:r>
            <a:r>
              <a:rPr lang="ko-KR" altLang="en-US" sz="1600" dirty="0">
                <a:latin typeface="+mn-ea"/>
              </a:rPr>
              <a:t>보간법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Pyramid pooling module</a:t>
            </a:r>
            <a:r>
              <a:rPr lang="ko-KR" altLang="en-US" sz="1600" dirty="0">
                <a:latin typeface="+mn-ea"/>
              </a:rPr>
              <a:t>에서 도출된 특성 맵이 원래의 특성 맵과 동일한 크기를 갖도록 함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D0D40-EED7-1C7F-4051-EC867EE01485}"/>
              </a:ext>
            </a:extLst>
          </p:cNvPr>
          <p:cNvSpPr txBox="1"/>
          <p:nvPr/>
        </p:nvSpPr>
        <p:spPr>
          <a:xfrm>
            <a:off x="1376855" y="4125310"/>
            <a:ext cx="4840016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특성맵 혼합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Feature Map Fusion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여러 스케일의 특성 맵들을 하나로 합침</a:t>
            </a:r>
            <a:r>
              <a:rPr lang="en-GB" altLang="ko-KR" sz="1600" dirty="0">
                <a:latin typeface="+mn-ea"/>
              </a:rPr>
              <a:t>(concatenate)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638CA-7ECF-D50B-3F0E-1FA0C02D65F7}"/>
              </a:ext>
            </a:extLst>
          </p:cNvPr>
          <p:cNvSpPr txBox="1"/>
          <p:nvPr/>
        </p:nvSpPr>
        <p:spPr>
          <a:xfrm>
            <a:off x="1376855" y="5204201"/>
            <a:ext cx="4840016" cy="1138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최종 예측 위한 합성곱 층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3x3 </a:t>
            </a:r>
            <a:r>
              <a:rPr lang="ko-KR" altLang="en-US" sz="1600" dirty="0">
                <a:latin typeface="+mn-ea"/>
              </a:rPr>
              <a:t>합성곱과</a:t>
            </a:r>
            <a:r>
              <a:rPr lang="en-GB" altLang="ko-KR" sz="1600" dirty="0">
                <a:latin typeface="+mn-ea"/>
              </a:rPr>
              <a:t> 1x1 </a:t>
            </a:r>
            <a:r>
              <a:rPr lang="ko-KR" altLang="en-US" sz="1600" dirty="0">
                <a:latin typeface="+mn-ea"/>
              </a:rPr>
              <a:t>합성곱 적용함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예측하고자 하는 클래스 개수를 채널로 갖는 텐서 출력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228EB77-CED6-499E-CF18-9995FF21081D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6216872" y="3092586"/>
            <a:ext cx="1192923" cy="50006"/>
          </a:xfrm>
          <a:prstGeom prst="bentConnector3">
            <a:avLst>
              <a:gd name="adj1" fmla="val 330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803B0C6-41BA-67CD-DFDD-CDFD9CFBE3CD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6216871" y="4494642"/>
            <a:ext cx="1954924" cy="12700"/>
          </a:xfrm>
          <a:prstGeom prst="bentConnector3">
            <a:avLst>
              <a:gd name="adj1" fmla="val -269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DCC3128-3B19-DA36-0F48-84E0B6C607F1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6216871" y="3683226"/>
            <a:ext cx="2753708" cy="2090361"/>
          </a:xfrm>
          <a:prstGeom prst="bentConnector3">
            <a:avLst>
              <a:gd name="adj1" fmla="val -38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267526B2-1033-45F8-02FD-D580E77D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4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2D3A4-586B-8CDF-351B-99D4FE2AE0F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CD856C-1FC9-FE85-151A-DF2F037CF75C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C6AE96-18D8-1778-4680-E87E2143DD7B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3) </a:t>
            </a:r>
            <a:r>
              <a:rPr lang="ko-KR" altLang="en-US" sz="2400" dirty="0">
                <a:latin typeface="+mj-ea"/>
                <a:ea typeface="+mj-ea"/>
              </a:rPr>
              <a:t>손실 함수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755D83-3E1B-6871-596A-64F63C8C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81" y="1828788"/>
            <a:ext cx="8563038" cy="3200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B1DB3-98FD-0B42-D11D-C457A18F509C}"/>
              </a:ext>
            </a:extLst>
          </p:cNvPr>
          <p:cNvSpPr txBox="1"/>
          <p:nvPr/>
        </p:nvSpPr>
        <p:spPr>
          <a:xfrm>
            <a:off x="882868" y="5317128"/>
            <a:ext cx="3032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Cross Entropy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 분류 문제이기 때문임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7ABF5-9E8A-B48B-7BE3-8C591C3E6738}"/>
              </a:ext>
            </a:extLst>
          </p:cNvPr>
          <p:cNvSpPr txBox="1"/>
          <p:nvPr/>
        </p:nvSpPr>
        <p:spPr>
          <a:xfrm>
            <a:off x="4330261" y="5317128"/>
            <a:ext cx="748336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WorldDotum_Pro Bold"/>
                <a:ea typeface="KoPubWorldDotum_Pro Bold"/>
                <a:cs typeface="+mn-cs"/>
                <a:hlinkClick r:id="rId3" action="ppaction://hlinksldjump"/>
              </a:rPr>
              <a:t>Auxiliary Loss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WorldDotum_Pro Bold"/>
              <a:ea typeface="KoPubWorldDotum_Pro Bold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KoPubWorldDotum_Pro Light"/>
                <a:ea typeface="KoPubWorldDotum_Pro Light"/>
              </a:rPr>
              <a:t>기울기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 소실 문제 해소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+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학습 성능 향상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중간 레이어 결과와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ground truth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간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계산을 통해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0.4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배 만큼 최종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에 반영함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ED89C00-05C9-CE32-860A-012B1494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00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37EA9D-B930-6DF9-2DC6-E28EB908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23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90957CE-4768-1AAA-369B-7F38F620E2D0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Auxiliary Loss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E04A5-7F35-4481-90CA-5A555391C52F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9694C9-DAFF-53FD-AFC5-3BBAC799C620}"/>
              </a:ext>
            </a:extLst>
          </p:cNvPr>
          <p:cNvSpPr txBox="1"/>
          <p:nvPr/>
        </p:nvSpPr>
        <p:spPr>
          <a:xfrm>
            <a:off x="930166" y="1428301"/>
            <a:ext cx="1033166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학습</a:t>
            </a:r>
            <a:r>
              <a:rPr lang="en-GB" altLang="ko-KR" sz="1600" dirty="0">
                <a:latin typeface="+mj-ea"/>
                <a:ea typeface="+mj-ea"/>
              </a:rPr>
              <a:t>(Train)</a:t>
            </a:r>
            <a:r>
              <a:rPr lang="ko-KR" altLang="en-US" sz="1600" dirty="0">
                <a:latin typeface="+mj-ea"/>
                <a:ea typeface="+mj-ea"/>
              </a:rPr>
              <a:t>을</a:t>
            </a:r>
            <a:r>
              <a:rPr lang="en-GB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잘 하도록 도와주는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보조적인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loss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Tx/>
              <a:buChar char="-"/>
            </a:pP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GoogLeNet</a:t>
            </a:r>
            <a:r>
              <a:rPr lang="en-GB" altLang="ko-KR" sz="1600" dirty="0">
                <a:latin typeface="+mn-ea"/>
              </a:rPr>
              <a:t> (ILSVRC challenge 2014 </a:t>
            </a:r>
            <a:r>
              <a:rPr lang="ko-KR" altLang="en-US" sz="1600" dirty="0">
                <a:latin typeface="+mn-ea"/>
              </a:rPr>
              <a:t>우승</a:t>
            </a:r>
            <a:r>
              <a:rPr lang="en-GB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에서 처음 도입된 개념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신경망이 깊어질수록 기울기 소실 문제로 인해 역전파 시 기울기 전달이 잘 되지 않아</a:t>
            </a:r>
            <a:r>
              <a:rPr lang="en-GB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입력층에 가까운 레이어를 학습시키기 위해 사용됨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예를 들어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기존 신경망 학습은 맨 마지막 레이어에서 계산된 </a:t>
            </a:r>
            <a:r>
              <a:rPr lang="en-GB" altLang="ko-KR" sz="1600" dirty="0">
                <a:latin typeface="+mn-ea"/>
              </a:rPr>
              <a:t>loss</a:t>
            </a:r>
            <a:r>
              <a:rPr lang="ko-KR" altLang="en-US" sz="1600" dirty="0">
                <a:latin typeface="+mn-ea"/>
              </a:rPr>
              <a:t>만 사용해 학습하는데</a:t>
            </a:r>
            <a:r>
              <a:rPr lang="en-GB" altLang="ko-KR" sz="1600" dirty="0">
                <a:latin typeface="+mn-ea"/>
              </a:rPr>
              <a:t>, auxiliary loss</a:t>
            </a:r>
            <a:r>
              <a:rPr lang="ko-KR" altLang="en-US" sz="1600" dirty="0">
                <a:latin typeface="+mn-ea"/>
              </a:rPr>
              <a:t>는 레이어 중간중간 손실 함수를 계산하여 레이어 중간에서부터 역전파 할 수 있도록 함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이를 통해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기울기가 잘 전달되지 않는 문제를 개선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사용 시 주의점</a:t>
            </a:r>
            <a:r>
              <a:rPr lang="en-GB" altLang="ko-KR" sz="1600" dirty="0">
                <a:latin typeface="+mj-ea"/>
                <a:ea typeface="+mj-ea"/>
              </a:rPr>
              <a:t>!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역전파 시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너무 큰 영향을 주는 것을 방지하기 위해 </a:t>
            </a:r>
            <a:r>
              <a:rPr lang="en-GB" altLang="ko-KR" sz="1600" dirty="0">
                <a:latin typeface="+mn-ea"/>
              </a:rPr>
              <a:t>auxiliary loss</a:t>
            </a:r>
            <a:r>
              <a:rPr lang="ko-KR" altLang="en-US" sz="1600" dirty="0">
                <a:latin typeface="+mn-ea"/>
              </a:rPr>
              <a:t>에만 일반적으로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0.3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정도를 곱하여 사용함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학습 시에만 사용하는 기법이므로</a:t>
            </a:r>
            <a:r>
              <a:rPr lang="en-GB" altLang="ko-KR" sz="1600" dirty="0">
                <a:latin typeface="+mn-ea"/>
              </a:rPr>
              <a:t>,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inference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과정에서는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auxiliary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관련 연산을 제외</a:t>
            </a:r>
            <a:r>
              <a:rPr lang="ko-KR" altLang="en-US" sz="1600" dirty="0">
                <a:latin typeface="+mn-ea"/>
              </a:rPr>
              <a:t>하여야 함</a:t>
            </a: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기울기 소실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역전파</a:t>
            </a:r>
            <a:r>
              <a:rPr lang="en-GB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학습</a:t>
            </a:r>
            <a:r>
              <a:rPr lang="en-GB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시 입력층에 가까운 레이어로 기울기 값이 </a:t>
            </a:r>
            <a:r>
              <a:rPr lang="en-GB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에 가깝게 전파되어 학습이 되지 않는 현상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492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7C7799-17C0-0DA4-32A5-62AEB258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E8BD4F-7C30-4246-BECB-332478005A0A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18D8B18C-F1B0-0A31-C1F1-30827053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925D9E-3987-0F5A-5399-E3DB37206AE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Auxiliary Loss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53922E-FE69-2D57-5D28-0A4D70FAC01B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8C40E9-BD8C-9D5E-86A8-1478832C7C79}"/>
              </a:ext>
            </a:extLst>
          </p:cNvPr>
          <p:cNvSpPr txBox="1"/>
          <p:nvPr/>
        </p:nvSpPr>
        <p:spPr>
          <a:xfrm>
            <a:off x="4965705" y="5376442"/>
            <a:ext cx="226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j-ea"/>
                <a:ea typeface="+mj-ea"/>
              </a:rPr>
              <a:t>[GoogLeNet </a:t>
            </a:r>
            <a:r>
              <a:rPr lang="ko-KR" altLang="en-US" sz="1600" dirty="0">
                <a:latin typeface="+mj-ea"/>
                <a:ea typeface="+mj-ea"/>
              </a:rPr>
              <a:t>구조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349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B442E-9C62-2E07-43C3-B30BA00EF28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기반 모델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72B0DF-2EE0-582C-5311-8214CB635DF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36F705-C8BE-A33F-52B2-1C6D12FF6BB5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4)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9DFFC-5A19-AC64-3233-B8A6FBDC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42737"/>
            <a:ext cx="10591877" cy="209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5E3AE-5271-D32C-6A3A-0752020CA537}"/>
              </a:ext>
            </a:extLst>
          </p:cNvPr>
          <p:cNvSpPr txBox="1"/>
          <p:nvPr/>
        </p:nvSpPr>
        <p:spPr>
          <a:xfrm>
            <a:off x="800061" y="4705666"/>
            <a:ext cx="4840016" cy="13849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PSPNet </a:t>
            </a:r>
            <a:r>
              <a:rPr lang="ko-KR" altLang="en-US" sz="1600" dirty="0">
                <a:latin typeface="+mj-ea"/>
                <a:ea typeface="+mj-ea"/>
              </a:rPr>
              <a:t>모델 특징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Pyramid pooling module</a:t>
            </a:r>
            <a:r>
              <a:rPr lang="ko-KR" altLang="en-US" sz="1600" dirty="0">
                <a:latin typeface="+mn-ea"/>
              </a:rPr>
              <a:t>을 통한 </a:t>
            </a:r>
            <a:r>
              <a:rPr lang="en-GB" altLang="ko-KR" sz="1600" dirty="0">
                <a:latin typeface="+mn-ea"/>
              </a:rPr>
              <a:t>multi-scale </a:t>
            </a:r>
            <a:r>
              <a:rPr lang="ko-KR" altLang="en-US" sz="1600" dirty="0">
                <a:latin typeface="+mn-ea"/>
              </a:rPr>
              <a:t>특성맵 혼합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손실 함수에 </a:t>
            </a:r>
            <a:r>
              <a:rPr lang="en-GB" altLang="ko-KR" sz="1600" dirty="0">
                <a:latin typeface="+mn-ea"/>
              </a:rPr>
              <a:t>auxiliary loss </a:t>
            </a:r>
            <a:r>
              <a:rPr lang="ko-KR" altLang="en-US" sz="1600" dirty="0">
                <a:latin typeface="+mn-ea"/>
              </a:rPr>
              <a:t>적용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CC901-2296-433E-2C76-F87FEB8AE03E}"/>
              </a:ext>
            </a:extLst>
          </p:cNvPr>
          <p:cNvSpPr txBox="1"/>
          <p:nvPr/>
        </p:nvSpPr>
        <p:spPr>
          <a:xfrm>
            <a:off x="6551925" y="4705666"/>
            <a:ext cx="4840016" cy="15388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성능 측면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mIOU, </a:t>
            </a:r>
            <a:r>
              <a:rPr lang="ko-KR" altLang="en-US" sz="1600" dirty="0">
                <a:latin typeface="+mn-ea"/>
              </a:rPr>
              <a:t>픽셀 분류 정확도 측면에서 매우 좋은 성능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Inference </a:t>
            </a:r>
            <a:r>
              <a:rPr lang="ko-KR" altLang="en-US" sz="1600" dirty="0">
                <a:latin typeface="+mn-ea"/>
              </a:rPr>
              <a:t>속도는 </a:t>
            </a:r>
            <a:r>
              <a:rPr lang="en-GB" altLang="ko-KR" sz="1600" dirty="0">
                <a:latin typeface="+mn-ea"/>
              </a:rPr>
              <a:t>0.78 fps</a:t>
            </a:r>
            <a:r>
              <a:rPr lang="ko-KR" altLang="en-US" sz="1600" dirty="0">
                <a:latin typeface="+mn-ea"/>
              </a:rPr>
              <a:t>로 매우 느림</a:t>
            </a:r>
            <a:endParaRPr lang="en-GB" altLang="ko-KR" sz="1600" dirty="0">
              <a:latin typeface="+mn-ea"/>
            </a:endParaRPr>
          </a:p>
          <a:p>
            <a:pPr algn="ctr"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▶ 정확도는 높지만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, inference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 속도가 매우 느림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C16210-3C03-08CA-7910-F2813162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B4EE-348D-00CB-4C5D-B7101044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  <a:endParaRPr lang="en-GB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BFEDF-8AF1-7B7C-3362-E77B1A50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014" y="1568122"/>
            <a:ext cx="10131972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되돌아보기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latin typeface="+mj-ea"/>
                <a:ea typeface="+mj-ea"/>
              </a:rPr>
              <a:t>	“Computer Vision” “</a:t>
            </a:r>
            <a:r>
              <a:rPr lang="ko-KR" altLang="en-US" sz="2400" dirty="0">
                <a:latin typeface="+mj-ea"/>
                <a:ea typeface="+mj-ea"/>
              </a:rPr>
              <a:t>의미적 분할</a:t>
            </a:r>
            <a:r>
              <a:rPr lang="en-GB" altLang="ko-KR" sz="2400" dirty="0">
                <a:latin typeface="+mj-ea"/>
                <a:ea typeface="+mj-ea"/>
              </a:rPr>
              <a:t>” “Upsampling” “PSPNet vs ICNet”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기반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altLang="ko-KR" sz="2400" dirty="0">
                <a:latin typeface="+mj-ea"/>
                <a:ea typeface="+mj-ea"/>
              </a:rPr>
              <a:t>Pyramid Scene Parsing Network (</a:t>
            </a:r>
            <a:r>
              <a:rPr lang="en-GB" altLang="ko-KR" sz="2400" dirty="0">
                <a:solidFill>
                  <a:srgbClr val="C00000"/>
                </a:solidFill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; 2016)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개선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sz="2400" dirty="0">
                <a:latin typeface="+mj-ea"/>
                <a:ea typeface="+mj-ea"/>
              </a:rPr>
              <a:t>Image Cascade Network (</a:t>
            </a:r>
            <a:r>
              <a:rPr lang="en-GB" sz="2400" dirty="0">
                <a:solidFill>
                  <a:srgbClr val="C00000"/>
                </a:solidFill>
                <a:latin typeface="+mj-ea"/>
                <a:ea typeface="+mj-ea"/>
              </a:rPr>
              <a:t>ICNet</a:t>
            </a:r>
            <a:r>
              <a:rPr lang="en-GB" sz="2400" dirty="0">
                <a:latin typeface="+mj-ea"/>
                <a:ea typeface="+mj-ea"/>
              </a:rPr>
              <a:t>; 2018)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10BC9-B78C-C5B5-A21E-4CCFEB8DEC9C}"/>
              </a:ext>
            </a:extLst>
          </p:cNvPr>
          <p:cNvCxnSpPr>
            <a:cxnSpLocks/>
          </p:cNvCxnSpPr>
          <p:nvPr/>
        </p:nvCxnSpPr>
        <p:spPr>
          <a:xfrm>
            <a:off x="696000" y="1142996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6DCF0E-D645-F36D-6521-DA020C0D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26</a:t>
            </a:fld>
            <a:endParaRPr lang="en-GB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EEED4D-7C39-38F9-2F32-753E9CEA33D2}"/>
              </a:ext>
            </a:extLst>
          </p:cNvPr>
          <p:cNvSpPr/>
          <p:nvPr/>
        </p:nvSpPr>
        <p:spPr>
          <a:xfrm>
            <a:off x="909145" y="1568122"/>
            <a:ext cx="10289627" cy="2704333"/>
          </a:xfrm>
          <a:custGeom>
            <a:avLst/>
            <a:gdLst>
              <a:gd name="connsiteX0" fmla="*/ 0 w 10289627"/>
              <a:gd name="connsiteY0" fmla="*/ 140679 h 2704333"/>
              <a:gd name="connsiteX1" fmla="*/ 140679 w 10289627"/>
              <a:gd name="connsiteY1" fmla="*/ 0 h 2704333"/>
              <a:gd name="connsiteX2" fmla="*/ 929566 w 10289627"/>
              <a:gd name="connsiteY2" fmla="*/ 0 h 2704333"/>
              <a:gd name="connsiteX3" fmla="*/ 1218040 w 10289627"/>
              <a:gd name="connsiteY3" fmla="*/ 0 h 2704333"/>
              <a:gd name="connsiteX4" fmla="*/ 1906844 w 10289627"/>
              <a:gd name="connsiteY4" fmla="*/ 0 h 2704333"/>
              <a:gd name="connsiteX5" fmla="*/ 2295400 w 10289627"/>
              <a:gd name="connsiteY5" fmla="*/ 0 h 2704333"/>
              <a:gd name="connsiteX6" fmla="*/ 2884122 w 10289627"/>
              <a:gd name="connsiteY6" fmla="*/ 0 h 2704333"/>
              <a:gd name="connsiteX7" fmla="*/ 3272678 w 10289627"/>
              <a:gd name="connsiteY7" fmla="*/ 0 h 2704333"/>
              <a:gd name="connsiteX8" fmla="*/ 3561152 w 10289627"/>
              <a:gd name="connsiteY8" fmla="*/ 0 h 2704333"/>
              <a:gd name="connsiteX9" fmla="*/ 4049791 w 10289627"/>
              <a:gd name="connsiteY9" fmla="*/ 0 h 2704333"/>
              <a:gd name="connsiteX10" fmla="*/ 4538430 w 10289627"/>
              <a:gd name="connsiteY10" fmla="*/ 0 h 2704333"/>
              <a:gd name="connsiteX11" fmla="*/ 4826904 w 10289627"/>
              <a:gd name="connsiteY11" fmla="*/ 0 h 2704333"/>
              <a:gd name="connsiteX12" fmla="*/ 5615791 w 10289627"/>
              <a:gd name="connsiteY12" fmla="*/ 0 h 2704333"/>
              <a:gd name="connsiteX13" fmla="*/ 6004347 w 10289627"/>
              <a:gd name="connsiteY13" fmla="*/ 0 h 2704333"/>
              <a:gd name="connsiteX14" fmla="*/ 6793234 w 10289627"/>
              <a:gd name="connsiteY14" fmla="*/ 0 h 2704333"/>
              <a:gd name="connsiteX15" fmla="*/ 7081708 w 10289627"/>
              <a:gd name="connsiteY15" fmla="*/ 0 h 2704333"/>
              <a:gd name="connsiteX16" fmla="*/ 7670430 w 10289627"/>
              <a:gd name="connsiteY16" fmla="*/ 0 h 2704333"/>
              <a:gd name="connsiteX17" fmla="*/ 7958903 w 10289627"/>
              <a:gd name="connsiteY17" fmla="*/ 0 h 2704333"/>
              <a:gd name="connsiteX18" fmla="*/ 8347460 w 10289627"/>
              <a:gd name="connsiteY18" fmla="*/ 0 h 2704333"/>
              <a:gd name="connsiteX19" fmla="*/ 8635933 w 10289627"/>
              <a:gd name="connsiteY19" fmla="*/ 0 h 2704333"/>
              <a:gd name="connsiteX20" fmla="*/ 8924407 w 10289627"/>
              <a:gd name="connsiteY20" fmla="*/ 0 h 2704333"/>
              <a:gd name="connsiteX21" fmla="*/ 9613211 w 10289627"/>
              <a:gd name="connsiteY21" fmla="*/ 0 h 2704333"/>
              <a:gd name="connsiteX22" fmla="*/ 10148948 w 10289627"/>
              <a:gd name="connsiteY22" fmla="*/ 0 h 2704333"/>
              <a:gd name="connsiteX23" fmla="*/ 10289627 w 10289627"/>
              <a:gd name="connsiteY23" fmla="*/ 140679 h 2704333"/>
              <a:gd name="connsiteX24" fmla="*/ 10289627 w 10289627"/>
              <a:gd name="connsiteY24" fmla="*/ 673734 h 2704333"/>
              <a:gd name="connsiteX25" fmla="*/ 10289627 w 10289627"/>
              <a:gd name="connsiteY25" fmla="*/ 1109869 h 2704333"/>
              <a:gd name="connsiteX26" fmla="*/ 10289627 w 10289627"/>
              <a:gd name="connsiteY26" fmla="*/ 1546005 h 2704333"/>
              <a:gd name="connsiteX27" fmla="*/ 10289627 w 10289627"/>
              <a:gd name="connsiteY27" fmla="*/ 1982140 h 2704333"/>
              <a:gd name="connsiteX28" fmla="*/ 10289627 w 10289627"/>
              <a:gd name="connsiteY28" fmla="*/ 2563654 h 2704333"/>
              <a:gd name="connsiteX29" fmla="*/ 10148948 w 10289627"/>
              <a:gd name="connsiteY29" fmla="*/ 2704333 h 2704333"/>
              <a:gd name="connsiteX30" fmla="*/ 9460144 w 10289627"/>
              <a:gd name="connsiteY30" fmla="*/ 2704333 h 2704333"/>
              <a:gd name="connsiteX31" fmla="*/ 8771339 w 10289627"/>
              <a:gd name="connsiteY31" fmla="*/ 2704333 h 2704333"/>
              <a:gd name="connsiteX32" fmla="*/ 8482866 w 10289627"/>
              <a:gd name="connsiteY32" fmla="*/ 2704333 h 2704333"/>
              <a:gd name="connsiteX33" fmla="*/ 8194392 w 10289627"/>
              <a:gd name="connsiteY33" fmla="*/ 2704333 h 2704333"/>
              <a:gd name="connsiteX34" fmla="*/ 7405505 w 10289627"/>
              <a:gd name="connsiteY34" fmla="*/ 2704333 h 2704333"/>
              <a:gd name="connsiteX35" fmla="*/ 7016949 w 10289627"/>
              <a:gd name="connsiteY35" fmla="*/ 2704333 h 2704333"/>
              <a:gd name="connsiteX36" fmla="*/ 6328144 w 10289627"/>
              <a:gd name="connsiteY36" fmla="*/ 2704333 h 2704333"/>
              <a:gd name="connsiteX37" fmla="*/ 5539257 w 10289627"/>
              <a:gd name="connsiteY37" fmla="*/ 2704333 h 2704333"/>
              <a:gd name="connsiteX38" fmla="*/ 4850453 w 10289627"/>
              <a:gd name="connsiteY38" fmla="*/ 2704333 h 2704333"/>
              <a:gd name="connsiteX39" fmla="*/ 4261731 w 10289627"/>
              <a:gd name="connsiteY39" fmla="*/ 2704333 h 2704333"/>
              <a:gd name="connsiteX40" fmla="*/ 3873175 w 10289627"/>
              <a:gd name="connsiteY40" fmla="*/ 2704333 h 2704333"/>
              <a:gd name="connsiteX41" fmla="*/ 3484618 w 10289627"/>
              <a:gd name="connsiteY41" fmla="*/ 2704333 h 2704333"/>
              <a:gd name="connsiteX42" fmla="*/ 2795814 w 10289627"/>
              <a:gd name="connsiteY42" fmla="*/ 2704333 h 2704333"/>
              <a:gd name="connsiteX43" fmla="*/ 2107009 w 10289627"/>
              <a:gd name="connsiteY43" fmla="*/ 2704333 h 2704333"/>
              <a:gd name="connsiteX44" fmla="*/ 1318122 w 10289627"/>
              <a:gd name="connsiteY44" fmla="*/ 2704333 h 2704333"/>
              <a:gd name="connsiteX45" fmla="*/ 929566 w 10289627"/>
              <a:gd name="connsiteY45" fmla="*/ 2704333 h 2704333"/>
              <a:gd name="connsiteX46" fmla="*/ 140679 w 10289627"/>
              <a:gd name="connsiteY46" fmla="*/ 2704333 h 2704333"/>
              <a:gd name="connsiteX47" fmla="*/ 0 w 10289627"/>
              <a:gd name="connsiteY47" fmla="*/ 2563654 h 2704333"/>
              <a:gd name="connsiteX48" fmla="*/ 0 w 10289627"/>
              <a:gd name="connsiteY48" fmla="*/ 2103289 h 2704333"/>
              <a:gd name="connsiteX49" fmla="*/ 0 w 10289627"/>
              <a:gd name="connsiteY49" fmla="*/ 1618694 h 2704333"/>
              <a:gd name="connsiteX50" fmla="*/ 0 w 10289627"/>
              <a:gd name="connsiteY50" fmla="*/ 1158328 h 2704333"/>
              <a:gd name="connsiteX51" fmla="*/ 0 w 10289627"/>
              <a:gd name="connsiteY51" fmla="*/ 649504 h 2704333"/>
              <a:gd name="connsiteX52" fmla="*/ 0 w 10289627"/>
              <a:gd name="connsiteY52" fmla="*/ 140679 h 27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289627" h="2704333" extrusionOk="0">
                <a:moveTo>
                  <a:pt x="0" y="140679"/>
                </a:moveTo>
                <a:cubicBezTo>
                  <a:pt x="-3721" y="55551"/>
                  <a:pt x="84769" y="-6229"/>
                  <a:pt x="140679" y="0"/>
                </a:cubicBezTo>
                <a:cubicBezTo>
                  <a:pt x="507883" y="-2018"/>
                  <a:pt x="729381" y="72747"/>
                  <a:pt x="929566" y="0"/>
                </a:cubicBezTo>
                <a:cubicBezTo>
                  <a:pt x="1129751" y="-72747"/>
                  <a:pt x="1119160" y="16498"/>
                  <a:pt x="1218040" y="0"/>
                </a:cubicBezTo>
                <a:cubicBezTo>
                  <a:pt x="1316920" y="-16498"/>
                  <a:pt x="1683253" y="78687"/>
                  <a:pt x="1906844" y="0"/>
                </a:cubicBezTo>
                <a:cubicBezTo>
                  <a:pt x="2130435" y="-78687"/>
                  <a:pt x="2199210" y="12138"/>
                  <a:pt x="2295400" y="0"/>
                </a:cubicBezTo>
                <a:cubicBezTo>
                  <a:pt x="2391590" y="-12138"/>
                  <a:pt x="2592673" y="51525"/>
                  <a:pt x="2884122" y="0"/>
                </a:cubicBezTo>
                <a:cubicBezTo>
                  <a:pt x="3175571" y="-51525"/>
                  <a:pt x="3102217" y="25771"/>
                  <a:pt x="3272678" y="0"/>
                </a:cubicBezTo>
                <a:cubicBezTo>
                  <a:pt x="3443139" y="-25771"/>
                  <a:pt x="3461663" y="5042"/>
                  <a:pt x="3561152" y="0"/>
                </a:cubicBezTo>
                <a:cubicBezTo>
                  <a:pt x="3660641" y="-5042"/>
                  <a:pt x="3938907" y="58120"/>
                  <a:pt x="4049791" y="0"/>
                </a:cubicBezTo>
                <a:cubicBezTo>
                  <a:pt x="4160675" y="-58120"/>
                  <a:pt x="4344078" y="56588"/>
                  <a:pt x="4538430" y="0"/>
                </a:cubicBezTo>
                <a:cubicBezTo>
                  <a:pt x="4732782" y="-56588"/>
                  <a:pt x="4706622" y="6756"/>
                  <a:pt x="4826904" y="0"/>
                </a:cubicBezTo>
                <a:cubicBezTo>
                  <a:pt x="4947186" y="-6756"/>
                  <a:pt x="5382712" y="51619"/>
                  <a:pt x="5615791" y="0"/>
                </a:cubicBezTo>
                <a:cubicBezTo>
                  <a:pt x="5848870" y="-51619"/>
                  <a:pt x="5838841" y="9296"/>
                  <a:pt x="6004347" y="0"/>
                </a:cubicBezTo>
                <a:cubicBezTo>
                  <a:pt x="6169853" y="-9296"/>
                  <a:pt x="6631348" y="36609"/>
                  <a:pt x="6793234" y="0"/>
                </a:cubicBezTo>
                <a:cubicBezTo>
                  <a:pt x="6955120" y="-36609"/>
                  <a:pt x="6991583" y="5792"/>
                  <a:pt x="7081708" y="0"/>
                </a:cubicBezTo>
                <a:cubicBezTo>
                  <a:pt x="7171833" y="-5792"/>
                  <a:pt x="7527006" y="40714"/>
                  <a:pt x="7670430" y="0"/>
                </a:cubicBezTo>
                <a:cubicBezTo>
                  <a:pt x="7813854" y="-40714"/>
                  <a:pt x="7899255" y="5827"/>
                  <a:pt x="7958903" y="0"/>
                </a:cubicBezTo>
                <a:cubicBezTo>
                  <a:pt x="8018551" y="-5827"/>
                  <a:pt x="8198477" y="34253"/>
                  <a:pt x="8347460" y="0"/>
                </a:cubicBezTo>
                <a:cubicBezTo>
                  <a:pt x="8496443" y="-34253"/>
                  <a:pt x="8571393" y="15443"/>
                  <a:pt x="8635933" y="0"/>
                </a:cubicBezTo>
                <a:cubicBezTo>
                  <a:pt x="8700473" y="-15443"/>
                  <a:pt x="8843135" y="22379"/>
                  <a:pt x="8924407" y="0"/>
                </a:cubicBezTo>
                <a:cubicBezTo>
                  <a:pt x="9005679" y="-22379"/>
                  <a:pt x="9336779" y="18745"/>
                  <a:pt x="9613211" y="0"/>
                </a:cubicBezTo>
                <a:cubicBezTo>
                  <a:pt x="9889643" y="-18745"/>
                  <a:pt x="9979318" y="49649"/>
                  <a:pt x="10148948" y="0"/>
                </a:cubicBezTo>
                <a:cubicBezTo>
                  <a:pt x="10228524" y="-571"/>
                  <a:pt x="10302882" y="72153"/>
                  <a:pt x="10289627" y="140679"/>
                </a:cubicBezTo>
                <a:cubicBezTo>
                  <a:pt x="10312655" y="367814"/>
                  <a:pt x="10239799" y="425389"/>
                  <a:pt x="10289627" y="673734"/>
                </a:cubicBezTo>
                <a:cubicBezTo>
                  <a:pt x="10339455" y="922079"/>
                  <a:pt x="10281329" y="976558"/>
                  <a:pt x="10289627" y="1109869"/>
                </a:cubicBezTo>
                <a:cubicBezTo>
                  <a:pt x="10297925" y="1243180"/>
                  <a:pt x="10241007" y="1356284"/>
                  <a:pt x="10289627" y="1546005"/>
                </a:cubicBezTo>
                <a:cubicBezTo>
                  <a:pt x="10338247" y="1735726"/>
                  <a:pt x="10258835" y="1855415"/>
                  <a:pt x="10289627" y="1982140"/>
                </a:cubicBezTo>
                <a:cubicBezTo>
                  <a:pt x="10320419" y="2108866"/>
                  <a:pt x="10252906" y="2363577"/>
                  <a:pt x="10289627" y="2563654"/>
                </a:cubicBezTo>
                <a:cubicBezTo>
                  <a:pt x="10292639" y="2633799"/>
                  <a:pt x="10245009" y="2699409"/>
                  <a:pt x="10148948" y="2704333"/>
                </a:cubicBezTo>
                <a:cubicBezTo>
                  <a:pt x="9852125" y="2744097"/>
                  <a:pt x="9757093" y="2695655"/>
                  <a:pt x="9460144" y="2704333"/>
                </a:cubicBezTo>
                <a:cubicBezTo>
                  <a:pt x="9163195" y="2713011"/>
                  <a:pt x="8944871" y="2669272"/>
                  <a:pt x="8771339" y="2704333"/>
                </a:cubicBezTo>
                <a:cubicBezTo>
                  <a:pt x="8597807" y="2739394"/>
                  <a:pt x="8593496" y="2691558"/>
                  <a:pt x="8482866" y="2704333"/>
                </a:cubicBezTo>
                <a:cubicBezTo>
                  <a:pt x="8372236" y="2717108"/>
                  <a:pt x="8322796" y="2691840"/>
                  <a:pt x="8194392" y="2704333"/>
                </a:cubicBezTo>
                <a:cubicBezTo>
                  <a:pt x="8065988" y="2716826"/>
                  <a:pt x="7657583" y="2693676"/>
                  <a:pt x="7405505" y="2704333"/>
                </a:cubicBezTo>
                <a:cubicBezTo>
                  <a:pt x="7153427" y="2714990"/>
                  <a:pt x="7101885" y="2678153"/>
                  <a:pt x="7016949" y="2704333"/>
                </a:cubicBezTo>
                <a:cubicBezTo>
                  <a:pt x="6932013" y="2730513"/>
                  <a:pt x="6480721" y="2662503"/>
                  <a:pt x="6328144" y="2704333"/>
                </a:cubicBezTo>
                <a:cubicBezTo>
                  <a:pt x="6175567" y="2746163"/>
                  <a:pt x="5774894" y="2624882"/>
                  <a:pt x="5539257" y="2704333"/>
                </a:cubicBezTo>
                <a:cubicBezTo>
                  <a:pt x="5303620" y="2783784"/>
                  <a:pt x="5037721" y="2662427"/>
                  <a:pt x="4850453" y="2704333"/>
                </a:cubicBezTo>
                <a:cubicBezTo>
                  <a:pt x="4663185" y="2746239"/>
                  <a:pt x="4543224" y="2693996"/>
                  <a:pt x="4261731" y="2704333"/>
                </a:cubicBezTo>
                <a:cubicBezTo>
                  <a:pt x="3980238" y="2714670"/>
                  <a:pt x="3972469" y="2663432"/>
                  <a:pt x="3873175" y="2704333"/>
                </a:cubicBezTo>
                <a:cubicBezTo>
                  <a:pt x="3773881" y="2745234"/>
                  <a:pt x="3619512" y="2678503"/>
                  <a:pt x="3484618" y="2704333"/>
                </a:cubicBezTo>
                <a:cubicBezTo>
                  <a:pt x="3349724" y="2730163"/>
                  <a:pt x="2955556" y="2699346"/>
                  <a:pt x="2795814" y="2704333"/>
                </a:cubicBezTo>
                <a:cubicBezTo>
                  <a:pt x="2636072" y="2709320"/>
                  <a:pt x="2270424" y="2679933"/>
                  <a:pt x="2107009" y="2704333"/>
                </a:cubicBezTo>
                <a:cubicBezTo>
                  <a:pt x="1943595" y="2728733"/>
                  <a:pt x="1636742" y="2660964"/>
                  <a:pt x="1318122" y="2704333"/>
                </a:cubicBezTo>
                <a:cubicBezTo>
                  <a:pt x="999502" y="2747702"/>
                  <a:pt x="1083044" y="2695220"/>
                  <a:pt x="929566" y="2704333"/>
                </a:cubicBezTo>
                <a:cubicBezTo>
                  <a:pt x="776088" y="2713446"/>
                  <a:pt x="358764" y="2664533"/>
                  <a:pt x="140679" y="2704333"/>
                </a:cubicBezTo>
                <a:cubicBezTo>
                  <a:pt x="77647" y="2691226"/>
                  <a:pt x="3523" y="2648566"/>
                  <a:pt x="0" y="2563654"/>
                </a:cubicBezTo>
                <a:cubicBezTo>
                  <a:pt x="-10632" y="2358770"/>
                  <a:pt x="8058" y="2237972"/>
                  <a:pt x="0" y="2103289"/>
                </a:cubicBezTo>
                <a:cubicBezTo>
                  <a:pt x="-8058" y="1968606"/>
                  <a:pt x="54241" y="1746445"/>
                  <a:pt x="0" y="1618694"/>
                </a:cubicBezTo>
                <a:cubicBezTo>
                  <a:pt x="-54241" y="1490943"/>
                  <a:pt x="48242" y="1350127"/>
                  <a:pt x="0" y="1158328"/>
                </a:cubicBezTo>
                <a:cubicBezTo>
                  <a:pt x="-48242" y="966529"/>
                  <a:pt x="33901" y="846583"/>
                  <a:pt x="0" y="649504"/>
                </a:cubicBezTo>
                <a:cubicBezTo>
                  <a:pt x="-33901" y="452425"/>
                  <a:pt x="38008" y="295565"/>
                  <a:pt x="0" y="140679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6452875">
                  <a:prstGeom prst="roundRect">
                    <a:avLst>
                      <a:gd name="adj" fmla="val 520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586B0-49A0-D9E3-BE29-46082A343356}"/>
              </a:ext>
            </a:extLst>
          </p:cNvPr>
          <p:cNvSpPr txBox="1"/>
          <p:nvPr/>
        </p:nvSpPr>
        <p:spPr>
          <a:xfrm>
            <a:off x="9569669" y="5567082"/>
            <a:ext cx="162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오늘은 여기까지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!</a:t>
            </a:r>
            <a:endParaRPr lang="en-GB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104CA8-DEB5-1AAF-3D04-4285AAB05D63}"/>
              </a:ext>
            </a:extLst>
          </p:cNvPr>
          <p:cNvSpPr/>
          <p:nvPr/>
        </p:nvSpPr>
        <p:spPr>
          <a:xfrm>
            <a:off x="909145" y="4362837"/>
            <a:ext cx="10289627" cy="1204245"/>
          </a:xfrm>
          <a:custGeom>
            <a:avLst/>
            <a:gdLst>
              <a:gd name="connsiteX0" fmla="*/ 0 w 10289627"/>
              <a:gd name="connsiteY0" fmla="*/ 62645 h 1204245"/>
              <a:gd name="connsiteX1" fmla="*/ 62645 w 10289627"/>
              <a:gd name="connsiteY1" fmla="*/ 0 h 1204245"/>
              <a:gd name="connsiteX2" fmla="*/ 863834 w 10289627"/>
              <a:gd name="connsiteY2" fmla="*/ 0 h 1204245"/>
              <a:gd name="connsiteX3" fmla="*/ 1156806 w 10289627"/>
              <a:gd name="connsiteY3" fmla="*/ 0 h 1204245"/>
              <a:gd name="connsiteX4" fmla="*/ 1856352 w 10289627"/>
              <a:gd name="connsiteY4" fmla="*/ 0 h 1204245"/>
              <a:gd name="connsiteX5" fmla="*/ 2250967 w 10289627"/>
              <a:gd name="connsiteY5" fmla="*/ 0 h 1204245"/>
              <a:gd name="connsiteX6" fmla="*/ 2848869 w 10289627"/>
              <a:gd name="connsiteY6" fmla="*/ 0 h 1204245"/>
              <a:gd name="connsiteX7" fmla="*/ 3243485 w 10289627"/>
              <a:gd name="connsiteY7" fmla="*/ 0 h 1204245"/>
              <a:gd name="connsiteX8" fmla="*/ 3536457 w 10289627"/>
              <a:gd name="connsiteY8" fmla="*/ 0 h 1204245"/>
              <a:gd name="connsiteX9" fmla="*/ 4032715 w 10289627"/>
              <a:gd name="connsiteY9" fmla="*/ 0 h 1204245"/>
              <a:gd name="connsiteX10" fmla="*/ 4528974 w 10289627"/>
              <a:gd name="connsiteY10" fmla="*/ 0 h 1204245"/>
              <a:gd name="connsiteX11" fmla="*/ 4821946 w 10289627"/>
              <a:gd name="connsiteY11" fmla="*/ 0 h 1204245"/>
              <a:gd name="connsiteX12" fmla="*/ 5623135 w 10289627"/>
              <a:gd name="connsiteY12" fmla="*/ 0 h 1204245"/>
              <a:gd name="connsiteX13" fmla="*/ 6017751 w 10289627"/>
              <a:gd name="connsiteY13" fmla="*/ 0 h 1204245"/>
              <a:gd name="connsiteX14" fmla="*/ 6818940 w 10289627"/>
              <a:gd name="connsiteY14" fmla="*/ 0 h 1204245"/>
              <a:gd name="connsiteX15" fmla="*/ 7111912 w 10289627"/>
              <a:gd name="connsiteY15" fmla="*/ 0 h 1204245"/>
              <a:gd name="connsiteX16" fmla="*/ 7709814 w 10289627"/>
              <a:gd name="connsiteY16" fmla="*/ 0 h 1204245"/>
              <a:gd name="connsiteX17" fmla="*/ 8002786 w 10289627"/>
              <a:gd name="connsiteY17" fmla="*/ 0 h 1204245"/>
              <a:gd name="connsiteX18" fmla="*/ 8397401 w 10289627"/>
              <a:gd name="connsiteY18" fmla="*/ 0 h 1204245"/>
              <a:gd name="connsiteX19" fmla="*/ 8690373 w 10289627"/>
              <a:gd name="connsiteY19" fmla="*/ 0 h 1204245"/>
              <a:gd name="connsiteX20" fmla="*/ 8983345 w 10289627"/>
              <a:gd name="connsiteY20" fmla="*/ 0 h 1204245"/>
              <a:gd name="connsiteX21" fmla="*/ 9682891 w 10289627"/>
              <a:gd name="connsiteY21" fmla="*/ 0 h 1204245"/>
              <a:gd name="connsiteX22" fmla="*/ 10226982 w 10289627"/>
              <a:gd name="connsiteY22" fmla="*/ 0 h 1204245"/>
              <a:gd name="connsiteX23" fmla="*/ 10289627 w 10289627"/>
              <a:gd name="connsiteY23" fmla="*/ 62645 h 1204245"/>
              <a:gd name="connsiteX24" fmla="*/ 10289627 w 10289627"/>
              <a:gd name="connsiteY24" fmla="*/ 623702 h 1204245"/>
              <a:gd name="connsiteX25" fmla="*/ 10289627 w 10289627"/>
              <a:gd name="connsiteY25" fmla="*/ 1141600 h 1204245"/>
              <a:gd name="connsiteX26" fmla="*/ 10226982 w 10289627"/>
              <a:gd name="connsiteY26" fmla="*/ 1204245 h 1204245"/>
              <a:gd name="connsiteX27" fmla="*/ 9425793 w 10289627"/>
              <a:gd name="connsiteY27" fmla="*/ 1204245 h 1204245"/>
              <a:gd name="connsiteX28" fmla="*/ 8929534 w 10289627"/>
              <a:gd name="connsiteY28" fmla="*/ 1204245 h 1204245"/>
              <a:gd name="connsiteX29" fmla="*/ 8433275 w 10289627"/>
              <a:gd name="connsiteY29" fmla="*/ 1204245 h 1204245"/>
              <a:gd name="connsiteX30" fmla="*/ 7937017 w 10289627"/>
              <a:gd name="connsiteY30" fmla="*/ 1204245 h 1204245"/>
              <a:gd name="connsiteX31" fmla="*/ 7237471 w 10289627"/>
              <a:gd name="connsiteY31" fmla="*/ 1204245 h 1204245"/>
              <a:gd name="connsiteX32" fmla="*/ 6944499 w 10289627"/>
              <a:gd name="connsiteY32" fmla="*/ 1204245 h 1204245"/>
              <a:gd name="connsiteX33" fmla="*/ 6651527 w 10289627"/>
              <a:gd name="connsiteY33" fmla="*/ 1204245 h 1204245"/>
              <a:gd name="connsiteX34" fmla="*/ 5850338 w 10289627"/>
              <a:gd name="connsiteY34" fmla="*/ 1204245 h 1204245"/>
              <a:gd name="connsiteX35" fmla="*/ 5455723 w 10289627"/>
              <a:gd name="connsiteY35" fmla="*/ 1204245 h 1204245"/>
              <a:gd name="connsiteX36" fmla="*/ 4756177 w 10289627"/>
              <a:gd name="connsiteY36" fmla="*/ 1204245 h 1204245"/>
              <a:gd name="connsiteX37" fmla="*/ 3954988 w 10289627"/>
              <a:gd name="connsiteY37" fmla="*/ 1204245 h 1204245"/>
              <a:gd name="connsiteX38" fmla="*/ 3255443 w 10289627"/>
              <a:gd name="connsiteY38" fmla="*/ 1204245 h 1204245"/>
              <a:gd name="connsiteX39" fmla="*/ 2657540 w 10289627"/>
              <a:gd name="connsiteY39" fmla="*/ 1204245 h 1204245"/>
              <a:gd name="connsiteX40" fmla="*/ 2262925 w 10289627"/>
              <a:gd name="connsiteY40" fmla="*/ 1204245 h 1204245"/>
              <a:gd name="connsiteX41" fmla="*/ 1868310 w 10289627"/>
              <a:gd name="connsiteY41" fmla="*/ 1204245 h 1204245"/>
              <a:gd name="connsiteX42" fmla="*/ 1168764 w 10289627"/>
              <a:gd name="connsiteY42" fmla="*/ 1204245 h 1204245"/>
              <a:gd name="connsiteX43" fmla="*/ 62645 w 10289627"/>
              <a:gd name="connsiteY43" fmla="*/ 1204245 h 1204245"/>
              <a:gd name="connsiteX44" fmla="*/ 0 w 10289627"/>
              <a:gd name="connsiteY44" fmla="*/ 1141600 h 1204245"/>
              <a:gd name="connsiteX45" fmla="*/ 0 w 10289627"/>
              <a:gd name="connsiteY45" fmla="*/ 634491 h 1204245"/>
              <a:gd name="connsiteX46" fmla="*/ 0 w 10289627"/>
              <a:gd name="connsiteY46" fmla="*/ 62645 h 120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289627" h="1204245" extrusionOk="0">
                <a:moveTo>
                  <a:pt x="0" y="62645"/>
                </a:moveTo>
                <a:cubicBezTo>
                  <a:pt x="-3555" y="20945"/>
                  <a:pt x="32993" y="-1414"/>
                  <a:pt x="62645" y="0"/>
                </a:cubicBezTo>
                <a:cubicBezTo>
                  <a:pt x="310765" y="-47599"/>
                  <a:pt x="528334" y="22286"/>
                  <a:pt x="863834" y="0"/>
                </a:cubicBezTo>
                <a:cubicBezTo>
                  <a:pt x="1199334" y="-22286"/>
                  <a:pt x="1042223" y="6077"/>
                  <a:pt x="1156806" y="0"/>
                </a:cubicBezTo>
                <a:cubicBezTo>
                  <a:pt x="1271389" y="-6077"/>
                  <a:pt x="1641985" y="1376"/>
                  <a:pt x="1856352" y="0"/>
                </a:cubicBezTo>
                <a:cubicBezTo>
                  <a:pt x="2070719" y="-1376"/>
                  <a:pt x="2076684" y="27219"/>
                  <a:pt x="2250967" y="0"/>
                </a:cubicBezTo>
                <a:cubicBezTo>
                  <a:pt x="2425250" y="-27219"/>
                  <a:pt x="2611961" y="26701"/>
                  <a:pt x="2848869" y="0"/>
                </a:cubicBezTo>
                <a:cubicBezTo>
                  <a:pt x="3085777" y="-26701"/>
                  <a:pt x="3103973" y="45199"/>
                  <a:pt x="3243485" y="0"/>
                </a:cubicBezTo>
                <a:cubicBezTo>
                  <a:pt x="3382997" y="-45199"/>
                  <a:pt x="3453239" y="26705"/>
                  <a:pt x="3536457" y="0"/>
                </a:cubicBezTo>
                <a:cubicBezTo>
                  <a:pt x="3619675" y="-26705"/>
                  <a:pt x="3872608" y="52235"/>
                  <a:pt x="4032715" y="0"/>
                </a:cubicBezTo>
                <a:cubicBezTo>
                  <a:pt x="4192822" y="-52235"/>
                  <a:pt x="4314847" y="30317"/>
                  <a:pt x="4528974" y="0"/>
                </a:cubicBezTo>
                <a:cubicBezTo>
                  <a:pt x="4743101" y="-30317"/>
                  <a:pt x="4725184" y="24026"/>
                  <a:pt x="4821946" y="0"/>
                </a:cubicBezTo>
                <a:cubicBezTo>
                  <a:pt x="4918708" y="-24026"/>
                  <a:pt x="5379690" y="28927"/>
                  <a:pt x="5623135" y="0"/>
                </a:cubicBezTo>
                <a:cubicBezTo>
                  <a:pt x="5866580" y="-28927"/>
                  <a:pt x="5903910" y="33927"/>
                  <a:pt x="6017751" y="0"/>
                </a:cubicBezTo>
                <a:cubicBezTo>
                  <a:pt x="6131592" y="-33927"/>
                  <a:pt x="6456707" y="12445"/>
                  <a:pt x="6818940" y="0"/>
                </a:cubicBezTo>
                <a:cubicBezTo>
                  <a:pt x="7181173" y="-12445"/>
                  <a:pt x="7016240" y="18849"/>
                  <a:pt x="7111912" y="0"/>
                </a:cubicBezTo>
                <a:cubicBezTo>
                  <a:pt x="7207584" y="-18849"/>
                  <a:pt x="7441084" y="60732"/>
                  <a:pt x="7709814" y="0"/>
                </a:cubicBezTo>
                <a:cubicBezTo>
                  <a:pt x="7978544" y="-60732"/>
                  <a:pt x="7890762" y="2424"/>
                  <a:pt x="8002786" y="0"/>
                </a:cubicBezTo>
                <a:cubicBezTo>
                  <a:pt x="8114810" y="-2424"/>
                  <a:pt x="8237372" y="8567"/>
                  <a:pt x="8397401" y="0"/>
                </a:cubicBezTo>
                <a:cubicBezTo>
                  <a:pt x="8557430" y="-8567"/>
                  <a:pt x="8576614" y="19677"/>
                  <a:pt x="8690373" y="0"/>
                </a:cubicBezTo>
                <a:cubicBezTo>
                  <a:pt x="8804132" y="-19677"/>
                  <a:pt x="8872659" y="7137"/>
                  <a:pt x="8983345" y="0"/>
                </a:cubicBezTo>
                <a:cubicBezTo>
                  <a:pt x="9094031" y="-7137"/>
                  <a:pt x="9527619" y="17131"/>
                  <a:pt x="9682891" y="0"/>
                </a:cubicBezTo>
                <a:cubicBezTo>
                  <a:pt x="9838163" y="-17131"/>
                  <a:pt x="10081536" y="32479"/>
                  <a:pt x="10226982" y="0"/>
                </a:cubicBezTo>
                <a:cubicBezTo>
                  <a:pt x="10266246" y="-1418"/>
                  <a:pt x="10296873" y="33059"/>
                  <a:pt x="10289627" y="62645"/>
                </a:cubicBezTo>
                <a:cubicBezTo>
                  <a:pt x="10345477" y="299465"/>
                  <a:pt x="10265647" y="485394"/>
                  <a:pt x="10289627" y="623702"/>
                </a:cubicBezTo>
                <a:cubicBezTo>
                  <a:pt x="10313607" y="762010"/>
                  <a:pt x="10254872" y="979022"/>
                  <a:pt x="10289627" y="1141600"/>
                </a:cubicBezTo>
                <a:cubicBezTo>
                  <a:pt x="10291445" y="1176425"/>
                  <a:pt x="10261440" y="1199069"/>
                  <a:pt x="10226982" y="1204245"/>
                </a:cubicBezTo>
                <a:cubicBezTo>
                  <a:pt x="9917200" y="1214200"/>
                  <a:pt x="9622855" y="1117239"/>
                  <a:pt x="9425793" y="1204245"/>
                </a:cubicBezTo>
                <a:cubicBezTo>
                  <a:pt x="9228731" y="1291251"/>
                  <a:pt x="9112552" y="1156784"/>
                  <a:pt x="8929534" y="1204245"/>
                </a:cubicBezTo>
                <a:cubicBezTo>
                  <a:pt x="8746516" y="1251706"/>
                  <a:pt x="8559507" y="1186941"/>
                  <a:pt x="8433275" y="1204245"/>
                </a:cubicBezTo>
                <a:cubicBezTo>
                  <a:pt x="8307043" y="1221549"/>
                  <a:pt x="8113220" y="1166328"/>
                  <a:pt x="7937017" y="1204245"/>
                </a:cubicBezTo>
                <a:cubicBezTo>
                  <a:pt x="7760814" y="1242162"/>
                  <a:pt x="7560406" y="1130167"/>
                  <a:pt x="7237471" y="1204245"/>
                </a:cubicBezTo>
                <a:cubicBezTo>
                  <a:pt x="6914536" y="1278323"/>
                  <a:pt x="7043498" y="1196324"/>
                  <a:pt x="6944499" y="1204245"/>
                </a:cubicBezTo>
                <a:cubicBezTo>
                  <a:pt x="6845500" y="1212166"/>
                  <a:pt x="6771541" y="1169934"/>
                  <a:pt x="6651527" y="1204245"/>
                </a:cubicBezTo>
                <a:cubicBezTo>
                  <a:pt x="6531513" y="1238556"/>
                  <a:pt x="6226604" y="1118828"/>
                  <a:pt x="5850338" y="1204245"/>
                </a:cubicBezTo>
                <a:cubicBezTo>
                  <a:pt x="5474072" y="1289662"/>
                  <a:pt x="5634967" y="1190415"/>
                  <a:pt x="5455723" y="1204245"/>
                </a:cubicBezTo>
                <a:cubicBezTo>
                  <a:pt x="5276479" y="1218075"/>
                  <a:pt x="4976068" y="1168049"/>
                  <a:pt x="4756177" y="1204245"/>
                </a:cubicBezTo>
                <a:cubicBezTo>
                  <a:pt x="4536286" y="1240441"/>
                  <a:pt x="4172161" y="1191644"/>
                  <a:pt x="3954988" y="1204245"/>
                </a:cubicBezTo>
                <a:cubicBezTo>
                  <a:pt x="3737815" y="1216846"/>
                  <a:pt x="3511305" y="1150750"/>
                  <a:pt x="3255443" y="1204245"/>
                </a:cubicBezTo>
                <a:cubicBezTo>
                  <a:pt x="2999582" y="1257740"/>
                  <a:pt x="2780485" y="1191859"/>
                  <a:pt x="2657540" y="1204245"/>
                </a:cubicBezTo>
                <a:cubicBezTo>
                  <a:pt x="2534595" y="1216631"/>
                  <a:pt x="2395900" y="1171816"/>
                  <a:pt x="2262925" y="1204245"/>
                </a:cubicBezTo>
                <a:cubicBezTo>
                  <a:pt x="2129950" y="1236674"/>
                  <a:pt x="2028828" y="1182101"/>
                  <a:pt x="1868310" y="1204245"/>
                </a:cubicBezTo>
                <a:cubicBezTo>
                  <a:pt x="1707792" y="1226389"/>
                  <a:pt x="1484536" y="1162289"/>
                  <a:pt x="1168764" y="1204245"/>
                </a:cubicBezTo>
                <a:cubicBezTo>
                  <a:pt x="852992" y="1246201"/>
                  <a:pt x="583340" y="1190772"/>
                  <a:pt x="62645" y="1204245"/>
                </a:cubicBezTo>
                <a:cubicBezTo>
                  <a:pt x="21859" y="1211813"/>
                  <a:pt x="516" y="1176809"/>
                  <a:pt x="0" y="1141600"/>
                </a:cubicBezTo>
                <a:cubicBezTo>
                  <a:pt x="-56389" y="956459"/>
                  <a:pt x="28168" y="772651"/>
                  <a:pt x="0" y="634491"/>
                </a:cubicBezTo>
                <a:cubicBezTo>
                  <a:pt x="-28168" y="496331"/>
                  <a:pt x="34145" y="296446"/>
                  <a:pt x="0" y="62645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6452875">
                  <a:prstGeom prst="roundRect">
                    <a:avLst>
                      <a:gd name="adj" fmla="val 520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79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BB3D6-637B-B1A3-D6D6-84BFBF22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34" y="130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/>
              <a:t>Computer Vision 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90A55-8574-0503-DD29-2768DDDCEBA8}"/>
              </a:ext>
            </a:extLst>
          </p:cNvPr>
          <p:cNvSpPr txBox="1"/>
          <p:nvPr/>
        </p:nvSpPr>
        <p:spPr>
          <a:xfrm>
            <a:off x="793533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Semantic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F8B53-9F63-0FBF-F59D-DFCCFF2749AF}"/>
              </a:ext>
            </a:extLst>
          </p:cNvPr>
          <p:cNvSpPr txBox="1"/>
          <p:nvPr/>
        </p:nvSpPr>
        <p:spPr>
          <a:xfrm>
            <a:off x="4829504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탐지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80474-00DF-CAC7-86F1-221767759842}"/>
              </a:ext>
            </a:extLst>
          </p:cNvPr>
          <p:cNvSpPr txBox="1"/>
          <p:nvPr/>
        </p:nvSpPr>
        <p:spPr>
          <a:xfrm>
            <a:off x="8865475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분할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Instance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968332-E76D-84C7-7D07-81308D32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2" y="2567638"/>
            <a:ext cx="11753936" cy="1838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AB6B2-2D76-4CFA-CB2B-3DF069569506}"/>
              </a:ext>
            </a:extLst>
          </p:cNvPr>
          <p:cNvSpPr txBox="1"/>
          <p:nvPr/>
        </p:nvSpPr>
        <p:spPr>
          <a:xfrm>
            <a:off x="543912" y="4775848"/>
            <a:ext cx="30322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</a:t>
            </a:r>
            <a:r>
              <a:rPr lang="en-GB" altLang="ko-KR" sz="1600" dirty="0">
                <a:latin typeface="+mn-ea"/>
              </a:rPr>
              <a:t>(Pixel-wise)</a:t>
            </a:r>
            <a:r>
              <a:rPr lang="ko-KR" altLang="en-US" sz="1600" dirty="0">
                <a:latin typeface="+mn-ea"/>
              </a:rPr>
              <a:t>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객체가 있더라도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개별 객체에 대한 고려 안 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b="1" dirty="0">
                <a:solidFill>
                  <a:srgbClr val="C00000"/>
                </a:solidFill>
                <a:latin typeface="+mn-ea"/>
              </a:rPr>
              <a:t>PSPNet, ICNet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03E3D-804E-5967-4745-5037B5228F0E}"/>
              </a:ext>
            </a:extLst>
          </p:cNvPr>
          <p:cNvSpPr txBox="1"/>
          <p:nvPr/>
        </p:nvSpPr>
        <p:spPr>
          <a:xfrm>
            <a:off x="4351282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클래스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R-CNN, YOLO </a:t>
            </a:r>
            <a:r>
              <a:rPr lang="ko-KR" altLang="en-US" sz="1600" dirty="0">
                <a:latin typeface="+mn-ea"/>
              </a:rPr>
              <a:t>계열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8FB01-71C6-A21C-3E75-D4CCFA553748}"/>
              </a:ext>
            </a:extLst>
          </p:cNvPr>
          <p:cNvSpPr txBox="1"/>
          <p:nvPr/>
        </p:nvSpPr>
        <p:spPr>
          <a:xfrm>
            <a:off x="8387253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객체 별 픽셀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 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Mask-RCNN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8E3CD-54D7-E62E-AA28-D92A5CBDF282}"/>
              </a:ext>
            </a:extLst>
          </p:cNvPr>
          <p:cNvSpPr txBox="1"/>
          <p:nvPr/>
        </p:nvSpPr>
        <p:spPr>
          <a:xfrm>
            <a:off x="9616966" y="1231785"/>
            <a:ext cx="2356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데이터셋 </a:t>
            </a: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CityScapes)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95D24F-C59C-AA69-63B1-B3F7279AFFE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73C994-9E59-C1F0-BD72-C8236F8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4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D5FC-0481-8597-F366-429ABD0C1A6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1526E-2F85-61BA-4F67-F6FD8628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7" y="1325439"/>
            <a:ext cx="11772986" cy="362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9CFE5-B154-9C86-C3CB-4C0D0D27AA25}"/>
              </a:ext>
            </a:extLst>
          </p:cNvPr>
          <p:cNvSpPr txBox="1"/>
          <p:nvPr/>
        </p:nvSpPr>
        <p:spPr>
          <a:xfrm>
            <a:off x="1324303" y="5138456"/>
            <a:ext cx="954339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인코더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디코더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(Encoder-Decoder)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:</a:t>
            </a:r>
            <a:r>
              <a:rPr lang="ko-KR" altLang="en-US" sz="1600" dirty="0">
                <a:latin typeface="+mj-ea"/>
                <a:ea typeface="+mj-ea"/>
              </a:rPr>
              <a:t> 대표적인 의미적 분할 모델 구조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Argmax </a:t>
            </a:r>
            <a:r>
              <a:rPr lang="ko-KR" altLang="en-US" sz="1600" dirty="0">
                <a:latin typeface="+mn-ea"/>
              </a:rPr>
              <a:t>연산을 통해 해당 위치의 픽셀에서 </a:t>
            </a:r>
            <a:r>
              <a:rPr lang="en-GB" altLang="ko-KR" sz="1600" dirty="0">
                <a:latin typeface="+mn-ea"/>
              </a:rPr>
              <a:t>softmax </a:t>
            </a:r>
            <a:r>
              <a:rPr lang="ko-KR" altLang="en-US" sz="1600" dirty="0">
                <a:latin typeface="+mn-ea"/>
              </a:rPr>
              <a:t>값이 가장 높은 클래스로 예측 수행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손실 함수 </a:t>
            </a:r>
            <a:r>
              <a:rPr lang="en-GB" altLang="ko-KR" sz="1600" dirty="0">
                <a:latin typeface="+mn-ea"/>
              </a:rPr>
              <a:t>: Categorical Cross Entropy</a:t>
            </a: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</a:t>
            </a:r>
            <a:r>
              <a:rPr lang="en-GB" altLang="ko-KR" sz="1600" dirty="0">
                <a:latin typeface="+mn-ea"/>
              </a:rPr>
              <a:t> Ground Truth </a:t>
            </a:r>
            <a:r>
              <a:rPr lang="ko-KR" altLang="en-US" sz="1600" dirty="0">
                <a:latin typeface="+mn-ea"/>
              </a:rPr>
              <a:t>라벨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각 픽셀 별 클래스 정보가 있어야 함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4C4EB8-8FDD-A71C-A70D-291CD743D63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27877BB-FD70-C71B-D2EE-57B04D3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6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D6B3B3-F51C-9A98-B85E-B5D1A291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7" y="1426764"/>
            <a:ext cx="11058606" cy="33528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DEA2EAB-9DA3-9F22-0E56-4FEABE2F4079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FEFAD-8B2F-C9D7-4EE6-F9EB59FB95B1}"/>
              </a:ext>
            </a:extLst>
          </p:cNvPr>
          <p:cNvSpPr txBox="1"/>
          <p:nvPr/>
        </p:nvSpPr>
        <p:spPr>
          <a:xfrm>
            <a:off x="566697" y="4994079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모델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997D2-952E-C113-EDA8-A5647D7020B7}"/>
              </a:ext>
            </a:extLst>
          </p:cNvPr>
          <p:cNvSpPr txBox="1"/>
          <p:nvPr/>
        </p:nvSpPr>
        <p:spPr>
          <a:xfrm>
            <a:off x="566697" y="5808631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특징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BC233-173B-DCED-ED25-477065BCA62F}"/>
              </a:ext>
            </a:extLst>
          </p:cNvPr>
          <p:cNvSpPr txBox="1"/>
          <p:nvPr/>
        </p:nvSpPr>
        <p:spPr>
          <a:xfrm>
            <a:off x="1921975" y="4994079"/>
            <a:ext cx="1188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FCN (`15)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27322-951B-8FB9-EB0A-8BF5C54F22D7}"/>
              </a:ext>
            </a:extLst>
          </p:cNvPr>
          <p:cNvSpPr txBox="1"/>
          <p:nvPr/>
        </p:nvSpPr>
        <p:spPr>
          <a:xfrm>
            <a:off x="1853349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Skip</a:t>
            </a:r>
          </a:p>
          <a:p>
            <a:pPr algn="ctr"/>
            <a:r>
              <a:rPr lang="en-GB" altLang="ko-KR" sz="1600" dirty="0">
                <a:latin typeface="+mn-ea"/>
              </a:rPr>
              <a:t>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5959A-2880-E12C-472E-88E6C991432C}"/>
              </a:ext>
            </a:extLst>
          </p:cNvPr>
          <p:cNvSpPr txBox="1"/>
          <p:nvPr/>
        </p:nvSpPr>
        <p:spPr>
          <a:xfrm>
            <a:off x="3214440" y="4994079"/>
            <a:ext cx="155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SegNet (`15),</a:t>
            </a:r>
          </a:p>
          <a:p>
            <a:pPr algn="ctr"/>
            <a:r>
              <a:rPr lang="en-GB" altLang="ko-KR" sz="1600" dirty="0">
                <a:latin typeface="+mn-ea"/>
              </a:rPr>
              <a:t>Unet (`15)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7994D-8574-AF2D-8A4C-5BFE32A8D071}"/>
              </a:ext>
            </a:extLst>
          </p:cNvPr>
          <p:cNvSpPr txBox="1"/>
          <p:nvPr/>
        </p:nvSpPr>
        <p:spPr>
          <a:xfrm>
            <a:off x="3330052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인코더</a:t>
            </a:r>
            <a:endParaRPr lang="en-GB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디코더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DDB30-597F-32A6-F601-6683095438C0}"/>
              </a:ext>
            </a:extLst>
          </p:cNvPr>
          <p:cNvSpPr txBox="1"/>
          <p:nvPr/>
        </p:nvSpPr>
        <p:spPr>
          <a:xfrm>
            <a:off x="5570483" y="4994079"/>
            <a:ext cx="1996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DeepLab (`16),</a:t>
            </a:r>
          </a:p>
          <a:p>
            <a:pPr algn="ctr"/>
            <a:r>
              <a:rPr lang="en-GB" altLang="ko-KR" sz="1600" dirty="0">
                <a:latin typeface="+mn-ea"/>
              </a:rPr>
              <a:t>PSPNet (`17)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6A810-643D-513C-A1CB-782EEE6AB3D1}"/>
              </a:ext>
            </a:extLst>
          </p:cNvPr>
          <p:cNvSpPr txBox="1"/>
          <p:nvPr/>
        </p:nvSpPr>
        <p:spPr>
          <a:xfrm>
            <a:off x="5286700" y="5808631"/>
            <a:ext cx="256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Multi-scale </a:t>
            </a:r>
            <a:r>
              <a:rPr lang="ko-KR" altLang="en-US" sz="1600" dirty="0">
                <a:latin typeface="+mn-ea"/>
              </a:rPr>
              <a:t>예측 및 앙상블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DF111-C937-2650-6DB4-836ECE7588C0}"/>
              </a:ext>
            </a:extLst>
          </p:cNvPr>
          <p:cNvSpPr txBox="1"/>
          <p:nvPr/>
        </p:nvSpPr>
        <p:spPr>
          <a:xfrm>
            <a:off x="8960069" y="4994079"/>
            <a:ext cx="19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ICNet (`18)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DF32B-120C-09FE-440D-18EF3DE7FFCE}"/>
              </a:ext>
            </a:extLst>
          </p:cNvPr>
          <p:cNvSpPr txBox="1"/>
          <p:nvPr/>
        </p:nvSpPr>
        <p:spPr>
          <a:xfrm>
            <a:off x="8366234" y="5808631"/>
            <a:ext cx="318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낮은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Heavy CNN</a:t>
            </a: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높은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Light CNN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C85AB0-5339-6AA4-1C72-A015804E5BE1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AED36E1-1AC3-1FC8-FBBE-387E6901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3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B4EE-348D-00CB-4C5D-B7101044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  <a:endParaRPr lang="en-GB" sz="4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10BC9-B78C-C5B5-A21E-4CCFEB8DEC9C}"/>
              </a:ext>
            </a:extLst>
          </p:cNvPr>
          <p:cNvCxnSpPr>
            <a:cxnSpLocks/>
          </p:cNvCxnSpPr>
          <p:nvPr/>
        </p:nvCxnSpPr>
        <p:spPr>
          <a:xfrm>
            <a:off x="696000" y="1142996"/>
            <a:ext cx="1080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F8DDA02-844C-5815-ED42-3B10927726AD}"/>
              </a:ext>
            </a:extLst>
          </p:cNvPr>
          <p:cNvSpPr/>
          <p:nvPr/>
        </p:nvSpPr>
        <p:spPr>
          <a:xfrm>
            <a:off x="909145" y="1568122"/>
            <a:ext cx="10289627" cy="2704333"/>
          </a:xfrm>
          <a:custGeom>
            <a:avLst/>
            <a:gdLst>
              <a:gd name="connsiteX0" fmla="*/ 0 w 10289627"/>
              <a:gd name="connsiteY0" fmla="*/ 140679 h 2704333"/>
              <a:gd name="connsiteX1" fmla="*/ 140679 w 10289627"/>
              <a:gd name="connsiteY1" fmla="*/ 0 h 2704333"/>
              <a:gd name="connsiteX2" fmla="*/ 929566 w 10289627"/>
              <a:gd name="connsiteY2" fmla="*/ 0 h 2704333"/>
              <a:gd name="connsiteX3" fmla="*/ 1218040 w 10289627"/>
              <a:gd name="connsiteY3" fmla="*/ 0 h 2704333"/>
              <a:gd name="connsiteX4" fmla="*/ 1906844 w 10289627"/>
              <a:gd name="connsiteY4" fmla="*/ 0 h 2704333"/>
              <a:gd name="connsiteX5" fmla="*/ 2295400 w 10289627"/>
              <a:gd name="connsiteY5" fmla="*/ 0 h 2704333"/>
              <a:gd name="connsiteX6" fmla="*/ 2884122 w 10289627"/>
              <a:gd name="connsiteY6" fmla="*/ 0 h 2704333"/>
              <a:gd name="connsiteX7" fmla="*/ 3272678 w 10289627"/>
              <a:gd name="connsiteY7" fmla="*/ 0 h 2704333"/>
              <a:gd name="connsiteX8" fmla="*/ 3561152 w 10289627"/>
              <a:gd name="connsiteY8" fmla="*/ 0 h 2704333"/>
              <a:gd name="connsiteX9" fmla="*/ 4049791 w 10289627"/>
              <a:gd name="connsiteY9" fmla="*/ 0 h 2704333"/>
              <a:gd name="connsiteX10" fmla="*/ 4538430 w 10289627"/>
              <a:gd name="connsiteY10" fmla="*/ 0 h 2704333"/>
              <a:gd name="connsiteX11" fmla="*/ 4826904 w 10289627"/>
              <a:gd name="connsiteY11" fmla="*/ 0 h 2704333"/>
              <a:gd name="connsiteX12" fmla="*/ 5615791 w 10289627"/>
              <a:gd name="connsiteY12" fmla="*/ 0 h 2704333"/>
              <a:gd name="connsiteX13" fmla="*/ 6004347 w 10289627"/>
              <a:gd name="connsiteY13" fmla="*/ 0 h 2704333"/>
              <a:gd name="connsiteX14" fmla="*/ 6793234 w 10289627"/>
              <a:gd name="connsiteY14" fmla="*/ 0 h 2704333"/>
              <a:gd name="connsiteX15" fmla="*/ 7081708 w 10289627"/>
              <a:gd name="connsiteY15" fmla="*/ 0 h 2704333"/>
              <a:gd name="connsiteX16" fmla="*/ 7670430 w 10289627"/>
              <a:gd name="connsiteY16" fmla="*/ 0 h 2704333"/>
              <a:gd name="connsiteX17" fmla="*/ 7958903 w 10289627"/>
              <a:gd name="connsiteY17" fmla="*/ 0 h 2704333"/>
              <a:gd name="connsiteX18" fmla="*/ 8347460 w 10289627"/>
              <a:gd name="connsiteY18" fmla="*/ 0 h 2704333"/>
              <a:gd name="connsiteX19" fmla="*/ 8635933 w 10289627"/>
              <a:gd name="connsiteY19" fmla="*/ 0 h 2704333"/>
              <a:gd name="connsiteX20" fmla="*/ 8924407 w 10289627"/>
              <a:gd name="connsiteY20" fmla="*/ 0 h 2704333"/>
              <a:gd name="connsiteX21" fmla="*/ 9613211 w 10289627"/>
              <a:gd name="connsiteY21" fmla="*/ 0 h 2704333"/>
              <a:gd name="connsiteX22" fmla="*/ 10148948 w 10289627"/>
              <a:gd name="connsiteY22" fmla="*/ 0 h 2704333"/>
              <a:gd name="connsiteX23" fmla="*/ 10289627 w 10289627"/>
              <a:gd name="connsiteY23" fmla="*/ 140679 h 2704333"/>
              <a:gd name="connsiteX24" fmla="*/ 10289627 w 10289627"/>
              <a:gd name="connsiteY24" fmla="*/ 673734 h 2704333"/>
              <a:gd name="connsiteX25" fmla="*/ 10289627 w 10289627"/>
              <a:gd name="connsiteY25" fmla="*/ 1109869 h 2704333"/>
              <a:gd name="connsiteX26" fmla="*/ 10289627 w 10289627"/>
              <a:gd name="connsiteY26" fmla="*/ 1546005 h 2704333"/>
              <a:gd name="connsiteX27" fmla="*/ 10289627 w 10289627"/>
              <a:gd name="connsiteY27" fmla="*/ 1982140 h 2704333"/>
              <a:gd name="connsiteX28" fmla="*/ 10289627 w 10289627"/>
              <a:gd name="connsiteY28" fmla="*/ 2563654 h 2704333"/>
              <a:gd name="connsiteX29" fmla="*/ 10148948 w 10289627"/>
              <a:gd name="connsiteY29" fmla="*/ 2704333 h 2704333"/>
              <a:gd name="connsiteX30" fmla="*/ 9460144 w 10289627"/>
              <a:gd name="connsiteY30" fmla="*/ 2704333 h 2704333"/>
              <a:gd name="connsiteX31" fmla="*/ 8771339 w 10289627"/>
              <a:gd name="connsiteY31" fmla="*/ 2704333 h 2704333"/>
              <a:gd name="connsiteX32" fmla="*/ 8482866 w 10289627"/>
              <a:gd name="connsiteY32" fmla="*/ 2704333 h 2704333"/>
              <a:gd name="connsiteX33" fmla="*/ 8194392 w 10289627"/>
              <a:gd name="connsiteY33" fmla="*/ 2704333 h 2704333"/>
              <a:gd name="connsiteX34" fmla="*/ 7405505 w 10289627"/>
              <a:gd name="connsiteY34" fmla="*/ 2704333 h 2704333"/>
              <a:gd name="connsiteX35" fmla="*/ 7016949 w 10289627"/>
              <a:gd name="connsiteY35" fmla="*/ 2704333 h 2704333"/>
              <a:gd name="connsiteX36" fmla="*/ 6328144 w 10289627"/>
              <a:gd name="connsiteY36" fmla="*/ 2704333 h 2704333"/>
              <a:gd name="connsiteX37" fmla="*/ 5539257 w 10289627"/>
              <a:gd name="connsiteY37" fmla="*/ 2704333 h 2704333"/>
              <a:gd name="connsiteX38" fmla="*/ 4850453 w 10289627"/>
              <a:gd name="connsiteY38" fmla="*/ 2704333 h 2704333"/>
              <a:gd name="connsiteX39" fmla="*/ 4261731 w 10289627"/>
              <a:gd name="connsiteY39" fmla="*/ 2704333 h 2704333"/>
              <a:gd name="connsiteX40" fmla="*/ 3873175 w 10289627"/>
              <a:gd name="connsiteY40" fmla="*/ 2704333 h 2704333"/>
              <a:gd name="connsiteX41" fmla="*/ 3484618 w 10289627"/>
              <a:gd name="connsiteY41" fmla="*/ 2704333 h 2704333"/>
              <a:gd name="connsiteX42" fmla="*/ 2795814 w 10289627"/>
              <a:gd name="connsiteY42" fmla="*/ 2704333 h 2704333"/>
              <a:gd name="connsiteX43" fmla="*/ 2107009 w 10289627"/>
              <a:gd name="connsiteY43" fmla="*/ 2704333 h 2704333"/>
              <a:gd name="connsiteX44" fmla="*/ 1318122 w 10289627"/>
              <a:gd name="connsiteY44" fmla="*/ 2704333 h 2704333"/>
              <a:gd name="connsiteX45" fmla="*/ 929566 w 10289627"/>
              <a:gd name="connsiteY45" fmla="*/ 2704333 h 2704333"/>
              <a:gd name="connsiteX46" fmla="*/ 140679 w 10289627"/>
              <a:gd name="connsiteY46" fmla="*/ 2704333 h 2704333"/>
              <a:gd name="connsiteX47" fmla="*/ 0 w 10289627"/>
              <a:gd name="connsiteY47" fmla="*/ 2563654 h 2704333"/>
              <a:gd name="connsiteX48" fmla="*/ 0 w 10289627"/>
              <a:gd name="connsiteY48" fmla="*/ 2103289 h 2704333"/>
              <a:gd name="connsiteX49" fmla="*/ 0 w 10289627"/>
              <a:gd name="connsiteY49" fmla="*/ 1618694 h 2704333"/>
              <a:gd name="connsiteX50" fmla="*/ 0 w 10289627"/>
              <a:gd name="connsiteY50" fmla="*/ 1158328 h 2704333"/>
              <a:gd name="connsiteX51" fmla="*/ 0 w 10289627"/>
              <a:gd name="connsiteY51" fmla="*/ 649504 h 2704333"/>
              <a:gd name="connsiteX52" fmla="*/ 0 w 10289627"/>
              <a:gd name="connsiteY52" fmla="*/ 140679 h 27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289627" h="2704333" extrusionOk="0">
                <a:moveTo>
                  <a:pt x="0" y="140679"/>
                </a:moveTo>
                <a:cubicBezTo>
                  <a:pt x="-3721" y="55551"/>
                  <a:pt x="84769" y="-6229"/>
                  <a:pt x="140679" y="0"/>
                </a:cubicBezTo>
                <a:cubicBezTo>
                  <a:pt x="507883" y="-2018"/>
                  <a:pt x="729381" y="72747"/>
                  <a:pt x="929566" y="0"/>
                </a:cubicBezTo>
                <a:cubicBezTo>
                  <a:pt x="1129751" y="-72747"/>
                  <a:pt x="1119160" y="16498"/>
                  <a:pt x="1218040" y="0"/>
                </a:cubicBezTo>
                <a:cubicBezTo>
                  <a:pt x="1316920" y="-16498"/>
                  <a:pt x="1683253" y="78687"/>
                  <a:pt x="1906844" y="0"/>
                </a:cubicBezTo>
                <a:cubicBezTo>
                  <a:pt x="2130435" y="-78687"/>
                  <a:pt x="2199210" y="12138"/>
                  <a:pt x="2295400" y="0"/>
                </a:cubicBezTo>
                <a:cubicBezTo>
                  <a:pt x="2391590" y="-12138"/>
                  <a:pt x="2592673" y="51525"/>
                  <a:pt x="2884122" y="0"/>
                </a:cubicBezTo>
                <a:cubicBezTo>
                  <a:pt x="3175571" y="-51525"/>
                  <a:pt x="3102217" y="25771"/>
                  <a:pt x="3272678" y="0"/>
                </a:cubicBezTo>
                <a:cubicBezTo>
                  <a:pt x="3443139" y="-25771"/>
                  <a:pt x="3461663" y="5042"/>
                  <a:pt x="3561152" y="0"/>
                </a:cubicBezTo>
                <a:cubicBezTo>
                  <a:pt x="3660641" y="-5042"/>
                  <a:pt x="3938907" y="58120"/>
                  <a:pt x="4049791" y="0"/>
                </a:cubicBezTo>
                <a:cubicBezTo>
                  <a:pt x="4160675" y="-58120"/>
                  <a:pt x="4344078" y="56588"/>
                  <a:pt x="4538430" y="0"/>
                </a:cubicBezTo>
                <a:cubicBezTo>
                  <a:pt x="4732782" y="-56588"/>
                  <a:pt x="4706622" y="6756"/>
                  <a:pt x="4826904" y="0"/>
                </a:cubicBezTo>
                <a:cubicBezTo>
                  <a:pt x="4947186" y="-6756"/>
                  <a:pt x="5382712" y="51619"/>
                  <a:pt x="5615791" y="0"/>
                </a:cubicBezTo>
                <a:cubicBezTo>
                  <a:pt x="5848870" y="-51619"/>
                  <a:pt x="5838841" y="9296"/>
                  <a:pt x="6004347" y="0"/>
                </a:cubicBezTo>
                <a:cubicBezTo>
                  <a:pt x="6169853" y="-9296"/>
                  <a:pt x="6631348" y="36609"/>
                  <a:pt x="6793234" y="0"/>
                </a:cubicBezTo>
                <a:cubicBezTo>
                  <a:pt x="6955120" y="-36609"/>
                  <a:pt x="6991583" y="5792"/>
                  <a:pt x="7081708" y="0"/>
                </a:cubicBezTo>
                <a:cubicBezTo>
                  <a:pt x="7171833" y="-5792"/>
                  <a:pt x="7527006" y="40714"/>
                  <a:pt x="7670430" y="0"/>
                </a:cubicBezTo>
                <a:cubicBezTo>
                  <a:pt x="7813854" y="-40714"/>
                  <a:pt x="7899255" y="5827"/>
                  <a:pt x="7958903" y="0"/>
                </a:cubicBezTo>
                <a:cubicBezTo>
                  <a:pt x="8018551" y="-5827"/>
                  <a:pt x="8198477" y="34253"/>
                  <a:pt x="8347460" y="0"/>
                </a:cubicBezTo>
                <a:cubicBezTo>
                  <a:pt x="8496443" y="-34253"/>
                  <a:pt x="8571393" y="15443"/>
                  <a:pt x="8635933" y="0"/>
                </a:cubicBezTo>
                <a:cubicBezTo>
                  <a:pt x="8700473" y="-15443"/>
                  <a:pt x="8843135" y="22379"/>
                  <a:pt x="8924407" y="0"/>
                </a:cubicBezTo>
                <a:cubicBezTo>
                  <a:pt x="9005679" y="-22379"/>
                  <a:pt x="9336779" y="18745"/>
                  <a:pt x="9613211" y="0"/>
                </a:cubicBezTo>
                <a:cubicBezTo>
                  <a:pt x="9889643" y="-18745"/>
                  <a:pt x="9979318" y="49649"/>
                  <a:pt x="10148948" y="0"/>
                </a:cubicBezTo>
                <a:cubicBezTo>
                  <a:pt x="10228524" y="-571"/>
                  <a:pt x="10302882" y="72153"/>
                  <a:pt x="10289627" y="140679"/>
                </a:cubicBezTo>
                <a:cubicBezTo>
                  <a:pt x="10312655" y="367814"/>
                  <a:pt x="10239799" y="425389"/>
                  <a:pt x="10289627" y="673734"/>
                </a:cubicBezTo>
                <a:cubicBezTo>
                  <a:pt x="10339455" y="922079"/>
                  <a:pt x="10281329" y="976558"/>
                  <a:pt x="10289627" y="1109869"/>
                </a:cubicBezTo>
                <a:cubicBezTo>
                  <a:pt x="10297925" y="1243180"/>
                  <a:pt x="10241007" y="1356284"/>
                  <a:pt x="10289627" y="1546005"/>
                </a:cubicBezTo>
                <a:cubicBezTo>
                  <a:pt x="10338247" y="1735726"/>
                  <a:pt x="10258835" y="1855415"/>
                  <a:pt x="10289627" y="1982140"/>
                </a:cubicBezTo>
                <a:cubicBezTo>
                  <a:pt x="10320419" y="2108866"/>
                  <a:pt x="10252906" y="2363577"/>
                  <a:pt x="10289627" y="2563654"/>
                </a:cubicBezTo>
                <a:cubicBezTo>
                  <a:pt x="10292639" y="2633799"/>
                  <a:pt x="10245009" y="2699409"/>
                  <a:pt x="10148948" y="2704333"/>
                </a:cubicBezTo>
                <a:cubicBezTo>
                  <a:pt x="9852125" y="2744097"/>
                  <a:pt x="9757093" y="2695655"/>
                  <a:pt x="9460144" y="2704333"/>
                </a:cubicBezTo>
                <a:cubicBezTo>
                  <a:pt x="9163195" y="2713011"/>
                  <a:pt x="8944871" y="2669272"/>
                  <a:pt x="8771339" y="2704333"/>
                </a:cubicBezTo>
                <a:cubicBezTo>
                  <a:pt x="8597807" y="2739394"/>
                  <a:pt x="8593496" y="2691558"/>
                  <a:pt x="8482866" y="2704333"/>
                </a:cubicBezTo>
                <a:cubicBezTo>
                  <a:pt x="8372236" y="2717108"/>
                  <a:pt x="8322796" y="2691840"/>
                  <a:pt x="8194392" y="2704333"/>
                </a:cubicBezTo>
                <a:cubicBezTo>
                  <a:pt x="8065988" y="2716826"/>
                  <a:pt x="7657583" y="2693676"/>
                  <a:pt x="7405505" y="2704333"/>
                </a:cubicBezTo>
                <a:cubicBezTo>
                  <a:pt x="7153427" y="2714990"/>
                  <a:pt x="7101885" y="2678153"/>
                  <a:pt x="7016949" y="2704333"/>
                </a:cubicBezTo>
                <a:cubicBezTo>
                  <a:pt x="6932013" y="2730513"/>
                  <a:pt x="6480721" y="2662503"/>
                  <a:pt x="6328144" y="2704333"/>
                </a:cubicBezTo>
                <a:cubicBezTo>
                  <a:pt x="6175567" y="2746163"/>
                  <a:pt x="5774894" y="2624882"/>
                  <a:pt x="5539257" y="2704333"/>
                </a:cubicBezTo>
                <a:cubicBezTo>
                  <a:pt x="5303620" y="2783784"/>
                  <a:pt x="5037721" y="2662427"/>
                  <a:pt x="4850453" y="2704333"/>
                </a:cubicBezTo>
                <a:cubicBezTo>
                  <a:pt x="4663185" y="2746239"/>
                  <a:pt x="4543224" y="2693996"/>
                  <a:pt x="4261731" y="2704333"/>
                </a:cubicBezTo>
                <a:cubicBezTo>
                  <a:pt x="3980238" y="2714670"/>
                  <a:pt x="3972469" y="2663432"/>
                  <a:pt x="3873175" y="2704333"/>
                </a:cubicBezTo>
                <a:cubicBezTo>
                  <a:pt x="3773881" y="2745234"/>
                  <a:pt x="3619512" y="2678503"/>
                  <a:pt x="3484618" y="2704333"/>
                </a:cubicBezTo>
                <a:cubicBezTo>
                  <a:pt x="3349724" y="2730163"/>
                  <a:pt x="2955556" y="2699346"/>
                  <a:pt x="2795814" y="2704333"/>
                </a:cubicBezTo>
                <a:cubicBezTo>
                  <a:pt x="2636072" y="2709320"/>
                  <a:pt x="2270424" y="2679933"/>
                  <a:pt x="2107009" y="2704333"/>
                </a:cubicBezTo>
                <a:cubicBezTo>
                  <a:pt x="1943595" y="2728733"/>
                  <a:pt x="1636742" y="2660964"/>
                  <a:pt x="1318122" y="2704333"/>
                </a:cubicBezTo>
                <a:cubicBezTo>
                  <a:pt x="999502" y="2747702"/>
                  <a:pt x="1083044" y="2695220"/>
                  <a:pt x="929566" y="2704333"/>
                </a:cubicBezTo>
                <a:cubicBezTo>
                  <a:pt x="776088" y="2713446"/>
                  <a:pt x="358764" y="2664533"/>
                  <a:pt x="140679" y="2704333"/>
                </a:cubicBezTo>
                <a:cubicBezTo>
                  <a:pt x="77647" y="2691226"/>
                  <a:pt x="3523" y="2648566"/>
                  <a:pt x="0" y="2563654"/>
                </a:cubicBezTo>
                <a:cubicBezTo>
                  <a:pt x="-10632" y="2358770"/>
                  <a:pt x="8058" y="2237972"/>
                  <a:pt x="0" y="2103289"/>
                </a:cubicBezTo>
                <a:cubicBezTo>
                  <a:pt x="-8058" y="1968606"/>
                  <a:pt x="54241" y="1746445"/>
                  <a:pt x="0" y="1618694"/>
                </a:cubicBezTo>
                <a:cubicBezTo>
                  <a:pt x="-54241" y="1490943"/>
                  <a:pt x="48242" y="1350127"/>
                  <a:pt x="0" y="1158328"/>
                </a:cubicBezTo>
                <a:cubicBezTo>
                  <a:pt x="-48242" y="966529"/>
                  <a:pt x="33901" y="846583"/>
                  <a:pt x="0" y="649504"/>
                </a:cubicBezTo>
                <a:cubicBezTo>
                  <a:pt x="-33901" y="452425"/>
                  <a:pt x="38008" y="295565"/>
                  <a:pt x="0" y="14067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56452875">
                  <a:prstGeom prst="roundRect">
                    <a:avLst>
                      <a:gd name="adj" fmla="val 520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B54A00-40B9-4CA0-56DF-A9944BC7D204}"/>
              </a:ext>
            </a:extLst>
          </p:cNvPr>
          <p:cNvSpPr txBox="1">
            <a:spLocks/>
          </p:cNvSpPr>
          <p:nvPr/>
        </p:nvSpPr>
        <p:spPr>
          <a:xfrm>
            <a:off x="1030014" y="1568122"/>
            <a:ext cx="101319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되돌아보기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altLang="ko-KR" sz="2400" dirty="0">
                <a:latin typeface="+mj-ea"/>
                <a:ea typeface="+mj-ea"/>
              </a:rPr>
              <a:t>	“Computer Vision” “</a:t>
            </a:r>
            <a:r>
              <a:rPr lang="ko-KR" altLang="en-US" sz="2400" dirty="0">
                <a:latin typeface="+mj-ea"/>
                <a:ea typeface="+mj-ea"/>
              </a:rPr>
              <a:t>의미적 분할</a:t>
            </a:r>
            <a:r>
              <a:rPr lang="en-GB" altLang="ko-KR" sz="2400" dirty="0">
                <a:latin typeface="+mj-ea"/>
                <a:ea typeface="+mj-ea"/>
              </a:rPr>
              <a:t>” “Upsampling” “PSPNet vs ICNet”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기반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altLang="ko-KR" sz="2400" dirty="0">
                <a:latin typeface="+mj-ea"/>
                <a:ea typeface="+mj-ea"/>
              </a:rPr>
              <a:t>Pyramid Scene Parsing Network (</a:t>
            </a:r>
            <a:r>
              <a:rPr lang="en-GB" altLang="ko-KR" sz="2400" dirty="0">
                <a:solidFill>
                  <a:srgbClr val="C00000"/>
                </a:solidFill>
                <a:latin typeface="+mj-ea"/>
                <a:ea typeface="+mj-ea"/>
              </a:rPr>
              <a:t>PSPNet</a:t>
            </a:r>
            <a:r>
              <a:rPr lang="en-GB" altLang="ko-KR" sz="2400" dirty="0">
                <a:latin typeface="+mj-ea"/>
                <a:ea typeface="+mj-ea"/>
              </a:rPr>
              <a:t>; 2016)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개선 모델 </a:t>
            </a:r>
            <a:r>
              <a:rPr lang="en-GB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	</a:t>
            </a:r>
            <a:r>
              <a:rPr lang="en-GB" sz="2400" dirty="0">
                <a:latin typeface="+mj-ea"/>
                <a:ea typeface="+mj-ea"/>
              </a:rPr>
              <a:t>Image Cascade Network (</a:t>
            </a:r>
            <a:r>
              <a:rPr lang="en-GB" sz="2400" dirty="0">
                <a:solidFill>
                  <a:srgbClr val="C00000"/>
                </a:solidFill>
                <a:latin typeface="+mj-ea"/>
                <a:ea typeface="+mj-ea"/>
              </a:rPr>
              <a:t>ICNet</a:t>
            </a:r>
            <a:r>
              <a:rPr lang="en-GB" sz="2400" dirty="0">
                <a:latin typeface="+mj-ea"/>
                <a:ea typeface="+mj-ea"/>
              </a:rPr>
              <a:t>; 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85F68-5368-459E-1796-139B50113098}"/>
              </a:ext>
            </a:extLst>
          </p:cNvPr>
          <p:cNvSpPr txBox="1"/>
          <p:nvPr/>
        </p:nvSpPr>
        <p:spPr>
          <a:xfrm>
            <a:off x="9569669" y="4409090"/>
            <a:ext cx="1629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오늘은 여기까지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!</a:t>
            </a:r>
            <a:endParaRPr lang="en-GB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E322B62-CEDA-A9BC-4293-87EF4D6C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194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42F5-D147-6C4C-A0E8-3EB3389F7B77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 </a:t>
            </a:r>
            <a:r>
              <a:rPr lang="en-GB" altLang="ko-KR" sz="4000" dirty="0"/>
              <a:t>vs.</a:t>
            </a:r>
            <a:r>
              <a:rPr lang="en-GB" altLang="ko-KR" sz="4000" dirty="0">
                <a:solidFill>
                  <a:srgbClr val="C00000"/>
                </a:solidFill>
              </a:rPr>
              <a:t> ICNet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D4E4E6-1F0E-64C6-280F-688D92E3A0AE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4A424A4-63D3-B2C4-B8DB-57902D1A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2" y="1422682"/>
            <a:ext cx="11115756" cy="4991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DCD0FA-AABC-042C-F947-919ED5602640}"/>
              </a:ext>
            </a:extLst>
          </p:cNvPr>
          <p:cNvSpPr txBox="1"/>
          <p:nvPr/>
        </p:nvSpPr>
        <p:spPr>
          <a:xfrm>
            <a:off x="664246" y="2679090"/>
            <a:ext cx="6897948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[PSPNet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81.2% </a:t>
            </a:r>
            <a:r>
              <a:rPr lang="en-GB" altLang="ko-KR" sz="1600" dirty="0">
                <a:latin typeface="+mn-ea"/>
                <a:hlinkClick r:id="rId3" action="ppaction://hlinksldjump"/>
              </a:rPr>
              <a:t>mIOU</a:t>
            </a:r>
            <a:r>
              <a:rPr lang="ko-KR" altLang="en-US" sz="1600" dirty="0">
                <a:latin typeface="+mn-ea"/>
              </a:rPr>
              <a:t>로 정확도가 매우 높음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0.78 fps</a:t>
            </a:r>
            <a:r>
              <a:rPr lang="ko-KR" altLang="en-US" sz="1600" dirty="0">
                <a:latin typeface="+mn-ea"/>
              </a:rPr>
              <a:t>로 매우 느린 모델에 속함</a:t>
            </a:r>
            <a:endParaRPr lang="en-GB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ED575-B652-CB3D-5386-8B36DF8893C3}"/>
              </a:ext>
            </a:extLst>
          </p:cNvPr>
          <p:cNvSpPr txBox="1"/>
          <p:nvPr/>
        </p:nvSpPr>
        <p:spPr>
          <a:xfrm>
            <a:off x="664246" y="5264536"/>
            <a:ext cx="6897948" cy="15388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[ICNet </a:t>
            </a:r>
            <a:r>
              <a:rPr lang="ko-KR" altLang="en-US" sz="1600" dirty="0">
                <a:latin typeface="+mj-ea"/>
                <a:ea typeface="+mj-ea"/>
              </a:rPr>
              <a:t>특징</a:t>
            </a:r>
            <a:r>
              <a:rPr lang="en-GB" altLang="ko-KR" sz="1600" dirty="0">
                <a:latin typeface="+mj-ea"/>
                <a:ea typeface="+mj-ea"/>
              </a:rPr>
              <a:t>]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u="sng" dirty="0">
                <a:latin typeface="+mn-ea"/>
              </a:rPr>
              <a:t>PSPNet</a:t>
            </a:r>
            <a:r>
              <a:rPr lang="ko-KR" altLang="en-US" sz="1600" u="sng" dirty="0">
                <a:latin typeface="+mn-ea"/>
              </a:rPr>
              <a:t> 기반</a:t>
            </a:r>
            <a:r>
              <a:rPr lang="ko-KR" altLang="en-US" sz="1600" dirty="0">
                <a:latin typeface="+mn-ea"/>
              </a:rPr>
              <a:t>으로 만들어진 모델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70% mIOU</a:t>
            </a:r>
            <a:r>
              <a:rPr lang="ko-KR" altLang="en-US" sz="1600" dirty="0">
                <a:latin typeface="+mn-ea"/>
              </a:rPr>
              <a:t>로 </a:t>
            </a:r>
            <a:r>
              <a:rPr lang="en-GB" altLang="ko-KR" sz="1600" dirty="0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에 비해 낮지만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성능 저하를 최소화 </a:t>
            </a:r>
            <a:r>
              <a:rPr lang="ko-KR" altLang="en-US" sz="1600" dirty="0">
                <a:latin typeface="+mn-ea"/>
              </a:rPr>
              <a:t>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30 fps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실시간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(real-time)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속도의 모델</a:t>
            </a:r>
            <a:r>
              <a:rPr lang="ko-KR" altLang="en-US" sz="1600" dirty="0">
                <a:latin typeface="+mn-ea"/>
              </a:rPr>
              <a:t> 임</a:t>
            </a:r>
            <a:endParaRPr lang="en-GB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7BE93B-2B33-5C3E-7CE6-BD3C8442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89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E6C7CA5-DB8C-8190-5050-D6011B49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12" y="1814500"/>
            <a:ext cx="10248975" cy="3228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2304DE-810D-6C5C-03EB-9D72B9DBBD9B}"/>
              </a:ext>
            </a:extLst>
          </p:cNvPr>
          <p:cNvSpPr txBox="1"/>
          <p:nvPr/>
        </p:nvSpPr>
        <p:spPr>
          <a:xfrm>
            <a:off x="1324303" y="5317128"/>
            <a:ext cx="9543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Fully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Convolutional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Network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(FCN)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 한계점을 해결</a:t>
            </a:r>
            <a:r>
              <a:rPr lang="ko-KR" altLang="en-US" sz="1600" dirty="0">
                <a:latin typeface="+mj-ea"/>
                <a:ea typeface="+mj-ea"/>
              </a:rPr>
              <a:t>하고자 제안된 의미적 분할 모델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FCN</a:t>
            </a:r>
            <a:r>
              <a:rPr lang="ko-KR" altLang="en-US" sz="1600" dirty="0">
                <a:latin typeface="+mn-ea"/>
              </a:rPr>
              <a:t> 한계점 </a:t>
            </a:r>
            <a:r>
              <a:rPr lang="en-GB" altLang="ko-KR" sz="1600" dirty="0">
                <a:latin typeface="+mn-ea"/>
              </a:rPr>
              <a:t>: Context </a:t>
            </a:r>
            <a:r>
              <a:rPr lang="ko-KR" altLang="en-US" sz="1600" dirty="0">
                <a:latin typeface="+mn-ea"/>
              </a:rPr>
              <a:t>정보 부족으로 인한 픽셀 분류 성능 하락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제안 방법론 </a:t>
            </a:r>
            <a:r>
              <a:rPr lang="en-GB" altLang="ko-KR" sz="1600" dirty="0">
                <a:latin typeface="+mn-ea"/>
              </a:rPr>
              <a:t>: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Pyramid pooling module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추가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GB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당시 </a:t>
            </a:r>
            <a:r>
              <a:rPr lang="en-GB" altLang="ko-KR" sz="1600" dirty="0">
                <a:latin typeface="+mn-ea"/>
              </a:rPr>
              <a:t>ImageNet scene parsing, Cityscapes, PASCAL VOC </a:t>
            </a:r>
            <a:r>
              <a:rPr lang="ko-KR" altLang="en-US" sz="1600" dirty="0">
                <a:latin typeface="+mn-ea"/>
              </a:rPr>
              <a:t>등 대부분 데이터에서 </a:t>
            </a:r>
            <a:r>
              <a:rPr lang="en-GB" altLang="ko-KR" sz="1600" dirty="0">
                <a:latin typeface="+mn-ea"/>
              </a:rPr>
              <a:t>SOTA </a:t>
            </a:r>
            <a:r>
              <a:rPr lang="ko-KR" altLang="en-US" sz="1600" dirty="0">
                <a:latin typeface="+mn-ea"/>
              </a:rPr>
              <a:t>성능 기록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31</a:t>
            </a:fld>
            <a:endParaRPr lang="en-GB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F52599-A4CE-17C6-EA40-66AA320851B8}"/>
              </a:ext>
            </a:extLst>
          </p:cNvPr>
          <p:cNvSpPr/>
          <p:nvPr/>
        </p:nvSpPr>
        <p:spPr>
          <a:xfrm>
            <a:off x="4320988" y="2393576"/>
            <a:ext cx="4383741" cy="2286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C077F-8584-60E4-60D5-33BACE8BA2F7}"/>
              </a:ext>
            </a:extLst>
          </p:cNvPr>
          <p:cNvSpPr txBox="1"/>
          <p:nvPr/>
        </p:nvSpPr>
        <p:spPr>
          <a:xfrm>
            <a:off x="5035040" y="4721826"/>
            <a:ext cx="29556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Pyramid pooling module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0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9811-7284-C65F-B620-80B6ADA9EB3A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43539-2CB1-5303-838B-CE2B53136FB5}"/>
              </a:ext>
            </a:extLst>
          </p:cNvPr>
          <p:cNvSpPr txBox="1"/>
          <p:nvPr/>
        </p:nvSpPr>
        <p:spPr>
          <a:xfrm>
            <a:off x="6483491" y="2329044"/>
            <a:ext cx="4870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성능 좋은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PSP-Net</a:t>
            </a:r>
            <a:r>
              <a:rPr lang="ko-KR" altLang="en-US" sz="1600" dirty="0">
                <a:latin typeface="+mn-ea"/>
              </a:rPr>
              <a:t>의 추론 속도를 빠르게 할 순 없을까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>
              <a:spcAft>
                <a:spcPts val="1200"/>
              </a:spcAft>
            </a:pP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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 추론 속도를 느리게 하는 원인을 확인해보자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F5B8E4-DA3D-0B25-2176-FC7292F1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34" y="2187109"/>
            <a:ext cx="4248150" cy="366712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F4A4A4E-35EA-0F27-2FAA-1A967502C648}"/>
              </a:ext>
            </a:extLst>
          </p:cNvPr>
          <p:cNvSpPr/>
          <p:nvPr/>
        </p:nvSpPr>
        <p:spPr>
          <a:xfrm>
            <a:off x="2000984" y="2375647"/>
            <a:ext cx="1730188" cy="6454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CDB22-3CFF-95E9-8237-6A193EE5EBB5}"/>
              </a:ext>
            </a:extLst>
          </p:cNvPr>
          <p:cNvSpPr txBox="1"/>
          <p:nvPr/>
        </p:nvSpPr>
        <p:spPr>
          <a:xfrm>
            <a:off x="334011" y="2531581"/>
            <a:ext cx="1666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성능 ↑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/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속도 ↓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4E8FDD-C027-5EC2-0BC0-4BC3701234D5}"/>
              </a:ext>
            </a:extLst>
          </p:cNvPr>
          <p:cNvSpPr/>
          <p:nvPr/>
        </p:nvSpPr>
        <p:spPr>
          <a:xfrm>
            <a:off x="4457313" y="4401671"/>
            <a:ext cx="1281953" cy="735105"/>
          </a:xfrm>
          <a:prstGeom prst="ellipse">
            <a:avLst/>
          </a:prstGeom>
          <a:noFill/>
          <a:ln w="3810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7167A-41C7-62FD-22FA-618D2EB07BA7}"/>
              </a:ext>
            </a:extLst>
          </p:cNvPr>
          <p:cNvSpPr txBox="1"/>
          <p:nvPr/>
        </p:nvSpPr>
        <p:spPr>
          <a:xfrm>
            <a:off x="5745448" y="4601776"/>
            <a:ext cx="1666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성능 ↓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 /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속도 ↑</a:t>
            </a:r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807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9811-7284-C65F-B620-80B6ADA9EB3A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A8816-8FC1-B131-5A59-F4F79495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2" y="2042737"/>
            <a:ext cx="5228645" cy="46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CBD0B4-A2C4-3EAE-F800-58040C4DBF46}"/>
                  </a:ext>
                </a:extLst>
              </p:cNvPr>
              <p:cNvSpPr txBox="1"/>
              <p:nvPr/>
            </p:nvSpPr>
            <p:spPr>
              <a:xfrm>
                <a:off x="6483491" y="2042737"/>
                <a:ext cx="487030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ko-KR" altLang="en-US" sz="1600" dirty="0">
                    <a:latin typeface="+mn-ea"/>
                  </a:rPr>
                  <a:t>입력 특성 맵 크기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>
                    <a:latin typeface="+mn-ea"/>
                  </a:rPr>
                  <a:t>높이 </a:t>
                </a:r>
                <a:r>
                  <a:rPr lang="en-US" altLang="ko-KR" sz="1600" dirty="0">
                    <a:latin typeface="+mn-ea"/>
                  </a:rPr>
                  <a:t>h × </a:t>
                </a:r>
                <a:r>
                  <a:rPr lang="ko-KR" altLang="en-US" sz="1600" dirty="0">
                    <a:latin typeface="+mn-ea"/>
                  </a:rPr>
                  <a:t>너비 </a:t>
                </a:r>
                <a:r>
                  <a:rPr lang="en-US" altLang="ko-KR" sz="1600" dirty="0">
                    <a:latin typeface="+mn-ea"/>
                  </a:rPr>
                  <a:t>w × </a:t>
                </a:r>
                <a:r>
                  <a:rPr lang="ko-KR" altLang="en-US" sz="1600" dirty="0">
                    <a:latin typeface="+mn-ea"/>
                  </a:rPr>
                  <a:t>채널 </a:t>
                </a:r>
                <a:r>
                  <a:rPr lang="en-US" altLang="ko-KR" sz="1600" dirty="0">
                    <a:latin typeface="+mn-ea"/>
                  </a:rPr>
                  <a:t>c</a:t>
                </a:r>
              </a:p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ko-KR" altLang="en-US" sz="1600" dirty="0">
                    <a:latin typeface="+mn-ea"/>
                  </a:rPr>
                  <a:t>출력 특성 맵 크기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>
                    <a:latin typeface="+mn-ea"/>
                  </a:rPr>
                  <a:t>높이 </a:t>
                </a:r>
                <a:r>
                  <a:rPr lang="en-US" altLang="ko-KR" sz="1600" dirty="0">
                    <a:latin typeface="+mn-ea"/>
                  </a:rPr>
                  <a:t>h’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× </a:t>
                </a:r>
                <a:r>
                  <a:rPr lang="ko-KR" altLang="en-US" sz="1600" dirty="0">
                    <a:latin typeface="+mn-ea"/>
                  </a:rPr>
                  <a:t>너비 </a:t>
                </a:r>
                <a:r>
                  <a:rPr lang="en-US" altLang="ko-KR" sz="1600" dirty="0">
                    <a:latin typeface="+mn-ea"/>
                  </a:rPr>
                  <a:t>w’ × </a:t>
                </a:r>
                <a:r>
                  <a:rPr lang="ko-KR" altLang="en-US" sz="1600" dirty="0">
                    <a:latin typeface="+mn-ea"/>
                  </a:rPr>
                  <a:t>채널 </a:t>
                </a:r>
                <a:r>
                  <a:rPr lang="en-US" altLang="ko-KR" sz="1600" dirty="0">
                    <a:latin typeface="+mn-ea"/>
                  </a:rPr>
                  <a:t>c’</a:t>
                </a:r>
              </a:p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ko-KR" altLang="en-US" sz="1600" dirty="0">
                    <a:latin typeface="+mn-ea"/>
                  </a:rPr>
                  <a:t>합성곱 연산</a:t>
                </a:r>
                <a:r>
                  <a:rPr lang="en-US" altLang="ko-KR" sz="16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)</a:t>
                </a:r>
                <a:r>
                  <a:rPr lang="ko-KR" altLang="en-US" sz="1600" dirty="0">
                    <a:latin typeface="+mn-ea"/>
                  </a:rPr>
                  <a:t> </a:t>
                </a:r>
                <a:r>
                  <a:rPr lang="en-US" altLang="ko-KR" sz="1600" dirty="0">
                    <a:latin typeface="+mn-ea"/>
                  </a:rPr>
                  <a:t>: </a:t>
                </a:r>
                <a:r>
                  <a:rPr lang="ko-KR" altLang="en-US" sz="1600" dirty="0">
                    <a:latin typeface="+mn-ea"/>
                  </a:rPr>
                  <a:t>커널 </a:t>
                </a:r>
                <a:r>
                  <a:rPr lang="en-US" altLang="ko-KR" sz="1600" dirty="0">
                    <a:latin typeface="+mn-ea"/>
                  </a:rPr>
                  <a:t>k, </a:t>
                </a:r>
                <a:r>
                  <a:rPr lang="ko-KR" altLang="en-US" sz="1600" dirty="0">
                    <a:latin typeface="+mn-ea"/>
                  </a:rPr>
                  <a:t>스트라이드</a:t>
                </a:r>
                <a:r>
                  <a:rPr lang="en-US" altLang="ko-KR" sz="1600" dirty="0">
                    <a:latin typeface="+mn-ea"/>
                  </a:rPr>
                  <a:t>(stride) s</a:t>
                </a:r>
              </a:p>
              <a:p>
                <a:pPr marL="285750" indent="-285750">
                  <a:spcAft>
                    <a:spcPts val="1200"/>
                  </a:spcAft>
                  <a:buFontTx/>
                  <a:buChar char="-"/>
                </a:pPr>
                <a:r>
                  <a:rPr lang="ko-KR" altLang="en-US" sz="1600" b="1" dirty="0">
                    <a:solidFill>
                      <a:srgbClr val="C00000"/>
                    </a:solidFill>
                    <a:latin typeface="+mn-ea"/>
                  </a:rPr>
                  <a:t>시간 복잡도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+mn-ea"/>
                  </a:rPr>
                  <a:t>(Time</a:t>
                </a:r>
                <a:r>
                  <a:rPr lang="ko-KR" altLang="en-US" sz="1600" b="1" dirty="0">
                    <a:solidFill>
                      <a:srgbClr val="C00000"/>
                    </a:solidFill>
                    <a:latin typeface="+mn-ea"/>
                  </a:rPr>
                  <a:t>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+mn-ea"/>
                  </a:rPr>
                  <a:t>Complexity;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altLang="ko-KR" sz="1600" b="1" dirty="0">
                    <a:solidFill>
                      <a:srgbClr val="C00000"/>
                    </a:solidFill>
                    <a:latin typeface="+mn-ea"/>
                  </a:rPr>
                  <a:t>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altLang="ko-KR" sz="1600" dirty="0">
                    <a:latin typeface="+mn-ea"/>
                  </a:rPr>
                  <a:t>※ </a:t>
                </a:r>
                <a:r>
                  <a:rPr lang="ko-KR" altLang="en-US" sz="1600" dirty="0">
                    <a:latin typeface="+mn-ea"/>
                  </a:rPr>
                  <a:t>합성곱 </a:t>
                </a:r>
                <a:r>
                  <a:rPr lang="en-US" altLang="ko-KR" sz="1600" dirty="0">
                    <a:latin typeface="+mn-ea"/>
                  </a:rPr>
                  <a:t>1</a:t>
                </a:r>
                <a:r>
                  <a:rPr lang="ko-KR" altLang="en-US" sz="1600" dirty="0">
                    <a:latin typeface="+mn-ea"/>
                  </a:rPr>
                  <a:t>개 층의</a:t>
                </a:r>
                <a:r>
                  <a:rPr lang="en-US" altLang="ko-KR" sz="1600" dirty="0">
                    <a:latin typeface="+mn-ea"/>
                  </a:rPr>
                  <a:t> </a:t>
                </a:r>
                <a:r>
                  <a:rPr lang="ko-KR" altLang="en-US" sz="1600" dirty="0">
                    <a:latin typeface="+mn-ea"/>
                  </a:rPr>
                  <a:t>시간 복잡도</a:t>
                </a:r>
                <a:endParaRPr lang="en-US" altLang="ko-KR" sz="1600" dirty="0">
                  <a:latin typeface="+mn-ea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altLang="ko-KR" sz="1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𝒉𝒘</m:t>
                      </m:r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sz="1600" b="1" dirty="0">
                  <a:solidFill>
                    <a:srgbClr val="C00000"/>
                  </a:solidFill>
                  <a:latin typeface="+mn-ea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CBD0B4-A2C4-3EAE-F800-58040C4D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491" y="2042737"/>
                <a:ext cx="4870309" cy="2492990"/>
              </a:xfrm>
              <a:prstGeom prst="rect">
                <a:avLst/>
              </a:prstGeom>
              <a:blipFill>
                <a:blip r:embed="rId3"/>
                <a:stretch>
                  <a:fillRect l="-1377" t="-3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1685DAA-F42D-009F-D446-2F7B0D4E362B}"/>
              </a:ext>
            </a:extLst>
          </p:cNvPr>
          <p:cNvSpPr txBox="1"/>
          <p:nvPr/>
        </p:nvSpPr>
        <p:spPr>
          <a:xfrm>
            <a:off x="6443095" y="4817467"/>
            <a:ext cx="4951100" cy="15388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b="1" dirty="0">
                <a:latin typeface="+mn-ea"/>
              </a:rPr>
              <a:t>추론 속도를 느리게 하는 원인</a:t>
            </a:r>
            <a:endParaRPr lang="en-US" altLang="ko-KR" sz="1600" b="1" dirty="0">
              <a:latin typeface="+mn-ea"/>
            </a:endParaRPr>
          </a:p>
          <a:p>
            <a:pPr algn="ctr">
              <a:spcAft>
                <a:spcPts val="1200"/>
              </a:spcAft>
            </a:pP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원인 </a:t>
            </a:r>
            <a:r>
              <a:rPr lang="en-US" altLang="ko-KR" sz="1600" dirty="0">
                <a:latin typeface="+mn-ea"/>
              </a:rPr>
              <a:t>1 : </a:t>
            </a:r>
            <a:r>
              <a:rPr lang="ko-KR" altLang="en-US" sz="1600" u="sng" dirty="0">
                <a:latin typeface="+mn-ea"/>
              </a:rPr>
              <a:t>고해상도 이미지</a:t>
            </a:r>
            <a:r>
              <a:rPr lang="en-US" altLang="ko-KR" sz="1600" u="sng" dirty="0">
                <a:latin typeface="+mn-ea"/>
              </a:rPr>
              <a:t>(h, w </a:t>
            </a:r>
            <a:r>
              <a:rPr lang="ko-KR" altLang="en-US" sz="1600" u="sng" dirty="0">
                <a:latin typeface="+mn-ea"/>
              </a:rPr>
              <a:t>↑</a:t>
            </a:r>
            <a:r>
              <a:rPr lang="en-US" altLang="ko-KR" sz="1600" u="sng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일수록 시간 복잡도 증가</a:t>
            </a: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원인 </a:t>
            </a:r>
            <a:r>
              <a:rPr lang="en-US" altLang="ko-KR" sz="1600" dirty="0">
                <a:latin typeface="+mn-ea"/>
              </a:rPr>
              <a:t>2 : </a:t>
            </a:r>
            <a:r>
              <a:rPr lang="ko-KR" altLang="en-US" sz="1600" u="sng" dirty="0">
                <a:latin typeface="+mn-ea"/>
              </a:rPr>
              <a:t>채널</a:t>
            </a:r>
            <a:r>
              <a:rPr lang="en-US" altLang="ko-KR" sz="1600" u="sng" dirty="0">
                <a:latin typeface="+mn-ea"/>
              </a:rPr>
              <a:t>(c)</a:t>
            </a:r>
            <a:r>
              <a:rPr lang="ko-KR" altLang="en-US" sz="1600" u="sng" dirty="0">
                <a:latin typeface="+mn-ea"/>
              </a:rPr>
              <a:t>이 많을수록</a:t>
            </a:r>
            <a:r>
              <a:rPr lang="ko-KR" altLang="en-US" sz="1600" dirty="0">
                <a:latin typeface="+mn-ea"/>
              </a:rPr>
              <a:t> 시간 복잡도 증가</a:t>
            </a:r>
            <a:endParaRPr lang="en-GB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15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9811-7284-C65F-B620-80B6ADA9EB3A}"/>
              </a:ext>
            </a:extLst>
          </p:cNvPr>
          <p:cNvSpPr txBox="1"/>
          <p:nvPr/>
        </p:nvSpPr>
        <p:spPr>
          <a:xfrm>
            <a:off x="520262" y="1459836"/>
            <a:ext cx="114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1)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9F6E6-1AEC-1C00-9D39-1026A19CBC45}"/>
              </a:ext>
            </a:extLst>
          </p:cNvPr>
          <p:cNvSpPr txBox="1"/>
          <p:nvPr/>
        </p:nvSpPr>
        <p:spPr>
          <a:xfrm>
            <a:off x="520262" y="2320398"/>
            <a:ext cx="4951100" cy="32316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altLang="ko-KR" sz="1600" b="1" dirty="0">
                <a:solidFill>
                  <a:srgbClr val="002060"/>
                </a:solidFill>
                <a:latin typeface="+mn-ea"/>
              </a:rPr>
              <a:t>PSP-Net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추론 속도를 느리게 하는 원인</a:t>
            </a:r>
            <a:endParaRPr lang="en-US" altLang="ko-KR" sz="1600" b="1" dirty="0">
              <a:latin typeface="+mn-ea"/>
            </a:endParaRPr>
          </a:p>
          <a:p>
            <a:pPr algn="ctr">
              <a:spcAft>
                <a:spcPts val="1200"/>
              </a:spcAft>
            </a:pP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원인 </a:t>
            </a:r>
            <a:r>
              <a:rPr lang="en-US" altLang="ko-KR" sz="1600" dirty="0">
                <a:latin typeface="+mn-ea"/>
              </a:rPr>
              <a:t>1 : </a:t>
            </a:r>
            <a:r>
              <a:rPr lang="ko-KR" altLang="en-US" sz="1600" u="sng" dirty="0">
                <a:latin typeface="+mn-ea"/>
              </a:rPr>
              <a:t>고해상도 이미지</a:t>
            </a:r>
            <a:r>
              <a:rPr lang="en-US" altLang="ko-KR" sz="1600" u="sng" dirty="0">
                <a:latin typeface="+mn-ea"/>
              </a:rPr>
              <a:t>(h, w </a:t>
            </a:r>
            <a:r>
              <a:rPr lang="ko-KR" altLang="en-US" sz="1600" u="sng" dirty="0">
                <a:latin typeface="+mn-ea"/>
              </a:rPr>
              <a:t>↑</a:t>
            </a:r>
            <a:r>
              <a:rPr lang="en-US" altLang="ko-KR" sz="1600" u="sng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일수록 시간 복잡도 증가</a:t>
            </a: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원인 </a:t>
            </a:r>
            <a:r>
              <a:rPr lang="en-US" altLang="ko-KR" sz="1600" dirty="0">
                <a:latin typeface="+mn-ea"/>
              </a:rPr>
              <a:t>2 : </a:t>
            </a:r>
            <a:r>
              <a:rPr lang="ko-KR" altLang="en-US" sz="1600" u="sng" dirty="0">
                <a:latin typeface="+mn-ea"/>
              </a:rPr>
              <a:t>채널</a:t>
            </a:r>
            <a:r>
              <a:rPr lang="en-US" altLang="ko-KR" sz="1600" u="sng" dirty="0">
                <a:latin typeface="+mn-ea"/>
              </a:rPr>
              <a:t>(c)</a:t>
            </a:r>
            <a:r>
              <a:rPr lang="ko-KR" altLang="en-US" sz="1600" u="sng" dirty="0">
                <a:latin typeface="+mn-ea"/>
              </a:rPr>
              <a:t>이 많을수록</a:t>
            </a:r>
            <a:r>
              <a:rPr lang="ko-KR" altLang="en-US" sz="1600" dirty="0">
                <a:latin typeface="+mn-ea"/>
              </a:rPr>
              <a:t> 시간 복잡도 증가</a:t>
            </a: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→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PSP-Net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은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  <a:hlinkClick r:id="rId2" action="ppaction://hlinksldjump"/>
              </a:rPr>
              <a:t>dilated convolution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을 사용하므로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특성 맵의 크기가 증가함</a:t>
            </a:r>
            <a:endParaRPr lang="en-US" altLang="ko-KR" sz="1600" b="1" dirty="0">
              <a:solidFill>
                <a:srgbClr val="002060"/>
              </a:solidFill>
              <a:latin typeface="+mn-ea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→ 높은 이미지 해상도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(h, w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↑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와 합성곱 연산 시 채널 수의 증가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(c 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↑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  <a:sym typeface="Wingdings" panose="05000000000000000000" pitchFamily="2" charset="2"/>
              </a:rPr>
              <a:t>로 시간 복잡도가 높아짐</a:t>
            </a:r>
            <a:endParaRPr lang="en-US" altLang="ko-KR" sz="1600" b="1" dirty="0">
              <a:solidFill>
                <a:srgbClr val="002060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22CF8-31C4-548F-EA9D-986C03D602D3}"/>
              </a:ext>
            </a:extLst>
          </p:cNvPr>
          <p:cNvSpPr txBox="1"/>
          <p:nvPr/>
        </p:nvSpPr>
        <p:spPr>
          <a:xfrm>
            <a:off x="6720638" y="2320398"/>
            <a:ext cx="4951100" cy="30777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해결 방안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  <a:p>
            <a:pPr algn="ctr">
              <a:spcAft>
                <a:spcPts val="1200"/>
              </a:spcAft>
            </a:pP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▶ 방안 </a:t>
            </a:r>
            <a:r>
              <a:rPr lang="en-US" altLang="ko-KR" sz="1600" dirty="0">
                <a:latin typeface="+mn-ea"/>
              </a:rPr>
              <a:t>1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속도 개선을 위해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저해상도 이미지에만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heavy CNN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적용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▶ 방안</a:t>
            </a:r>
            <a:r>
              <a:rPr lang="en-US" altLang="ko-KR" sz="1600" dirty="0">
                <a:latin typeface="+mn-ea"/>
              </a:rPr>
              <a:t> 2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속도를 개선하며 발생할 수 있는 성능 감소를 방지하기 위해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Cascade Feature Fusion (CFF) </a:t>
            </a:r>
            <a:r>
              <a:rPr lang="en-US" altLang="ko-KR" sz="1600" b="1" dirty="0">
                <a:latin typeface="+mn-ea"/>
              </a:rPr>
              <a:t>with Cascade Label Guidance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기법 적용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2261CB1-F0DB-E72B-23DA-29EFFA5725B1}"/>
              </a:ext>
            </a:extLst>
          </p:cNvPr>
          <p:cNvSpPr/>
          <p:nvPr/>
        </p:nvSpPr>
        <p:spPr>
          <a:xfrm>
            <a:off x="5736000" y="3576225"/>
            <a:ext cx="720000" cy="7200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8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0B76-C5C2-0211-D767-853CE553230A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4000" dirty="0">
                <a:solidFill>
                  <a:srgbClr val="C00000"/>
                </a:solidFill>
              </a:rPr>
              <a:t>Dilated Convolution</a:t>
            </a:r>
            <a:endParaRPr lang="en-GB" sz="4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CF15C5-AAE2-C950-9089-F6A8039F8FE3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9F76DD4-75B8-DA18-B94F-5F559B575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04"/>
          <a:stretch/>
        </p:blipFill>
        <p:spPr>
          <a:xfrm>
            <a:off x="842923" y="1889092"/>
            <a:ext cx="5011029" cy="446725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62A67B5-BBEB-CA18-C495-D4A0E68E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35</a:t>
            </a:fld>
            <a:endParaRPr lang="en-GB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258636-8198-DC15-DBC8-D11A5A6FF2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4732" y="2313244"/>
            <a:ext cx="3960000" cy="2919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32FC5-FA5C-1B6D-9908-35A62BAD787F}"/>
              </a:ext>
            </a:extLst>
          </p:cNvPr>
          <p:cNvSpPr txBox="1"/>
          <p:nvPr/>
        </p:nvSpPr>
        <p:spPr>
          <a:xfrm>
            <a:off x="6338049" y="1889092"/>
            <a:ext cx="28798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600" dirty="0">
                <a:latin typeface="+mj-ea"/>
                <a:ea typeface="+mj-ea"/>
              </a:rPr>
              <a:t>※</a:t>
            </a:r>
            <a:r>
              <a:rPr lang="en-GB" altLang="ko-KR" sz="1600" dirty="0">
                <a:latin typeface="+mj-ea"/>
                <a:ea typeface="+mj-ea"/>
              </a:rPr>
              <a:t> Dilated Residual Network</a:t>
            </a:r>
          </a:p>
        </p:txBody>
      </p:sp>
    </p:spTree>
    <p:extLst>
      <p:ext uri="{BB962C8B-B14F-4D97-AF65-F5344CB8AC3E}">
        <p14:creationId xmlns:p14="http://schemas.microsoft.com/office/powerpoint/2010/main" val="1858935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9811-7284-C65F-B620-80B6ADA9EB3A}"/>
              </a:ext>
            </a:extLst>
          </p:cNvPr>
          <p:cNvSpPr txBox="1"/>
          <p:nvPr/>
        </p:nvSpPr>
        <p:spPr>
          <a:xfrm>
            <a:off x="520262" y="1459836"/>
            <a:ext cx="172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779BD-7500-C082-EA3F-F66CE87AE9FE}"/>
              </a:ext>
            </a:extLst>
          </p:cNvPr>
          <p:cNvSpPr txBox="1"/>
          <p:nvPr/>
        </p:nvSpPr>
        <p:spPr>
          <a:xfrm>
            <a:off x="520262" y="6017796"/>
            <a:ext cx="6096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괄호 안의 숫자는 입력 특성 맵 대비 특성 맵의 해상도 비율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870791-DBB0-5DED-8EC1-2FAF55A5D189}"/>
              </a:ext>
            </a:extLst>
          </p:cNvPr>
          <p:cNvSpPr/>
          <p:nvPr/>
        </p:nvSpPr>
        <p:spPr>
          <a:xfrm>
            <a:off x="2447365" y="1990165"/>
            <a:ext cx="2940423" cy="941294"/>
          </a:xfrm>
          <a:custGeom>
            <a:avLst/>
            <a:gdLst>
              <a:gd name="connsiteX0" fmla="*/ 0 w 2940423"/>
              <a:gd name="connsiteY0" fmla="*/ 156885 h 941294"/>
              <a:gd name="connsiteX1" fmla="*/ 156885 w 2940423"/>
              <a:gd name="connsiteY1" fmla="*/ 0 h 941294"/>
              <a:gd name="connsiteX2" fmla="*/ 787282 w 2940423"/>
              <a:gd name="connsiteY2" fmla="*/ 0 h 941294"/>
              <a:gd name="connsiteX3" fmla="*/ 1443945 w 2940423"/>
              <a:gd name="connsiteY3" fmla="*/ 0 h 941294"/>
              <a:gd name="connsiteX4" fmla="*/ 2074342 w 2940423"/>
              <a:gd name="connsiteY4" fmla="*/ 0 h 941294"/>
              <a:gd name="connsiteX5" fmla="*/ 2783538 w 2940423"/>
              <a:gd name="connsiteY5" fmla="*/ 0 h 941294"/>
              <a:gd name="connsiteX6" fmla="*/ 2940423 w 2940423"/>
              <a:gd name="connsiteY6" fmla="*/ 156885 h 941294"/>
              <a:gd name="connsiteX7" fmla="*/ 2940423 w 2940423"/>
              <a:gd name="connsiteY7" fmla="*/ 784409 h 941294"/>
              <a:gd name="connsiteX8" fmla="*/ 2783538 w 2940423"/>
              <a:gd name="connsiteY8" fmla="*/ 941294 h 941294"/>
              <a:gd name="connsiteX9" fmla="*/ 2205674 w 2940423"/>
              <a:gd name="connsiteY9" fmla="*/ 941294 h 941294"/>
              <a:gd name="connsiteX10" fmla="*/ 1496478 w 2940423"/>
              <a:gd name="connsiteY10" fmla="*/ 941294 h 941294"/>
              <a:gd name="connsiteX11" fmla="*/ 892348 w 2940423"/>
              <a:gd name="connsiteY11" fmla="*/ 941294 h 941294"/>
              <a:gd name="connsiteX12" fmla="*/ 156885 w 2940423"/>
              <a:gd name="connsiteY12" fmla="*/ 941294 h 941294"/>
              <a:gd name="connsiteX13" fmla="*/ 0 w 2940423"/>
              <a:gd name="connsiteY13" fmla="*/ 784409 h 941294"/>
              <a:gd name="connsiteX14" fmla="*/ 0 w 2940423"/>
              <a:gd name="connsiteY14" fmla="*/ 156885 h 94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40423" h="941294" extrusionOk="0">
                <a:moveTo>
                  <a:pt x="0" y="156885"/>
                </a:moveTo>
                <a:cubicBezTo>
                  <a:pt x="-3986" y="70437"/>
                  <a:pt x="75567" y="-513"/>
                  <a:pt x="156885" y="0"/>
                </a:cubicBezTo>
                <a:cubicBezTo>
                  <a:pt x="392520" y="-30923"/>
                  <a:pt x="591518" y="5083"/>
                  <a:pt x="787282" y="0"/>
                </a:cubicBezTo>
                <a:cubicBezTo>
                  <a:pt x="983046" y="-5083"/>
                  <a:pt x="1178212" y="26100"/>
                  <a:pt x="1443945" y="0"/>
                </a:cubicBezTo>
                <a:cubicBezTo>
                  <a:pt x="1709678" y="-26100"/>
                  <a:pt x="1762008" y="-30272"/>
                  <a:pt x="2074342" y="0"/>
                </a:cubicBezTo>
                <a:cubicBezTo>
                  <a:pt x="2386676" y="30272"/>
                  <a:pt x="2463301" y="13496"/>
                  <a:pt x="2783538" y="0"/>
                </a:cubicBezTo>
                <a:cubicBezTo>
                  <a:pt x="2862742" y="-1594"/>
                  <a:pt x="2938740" y="68406"/>
                  <a:pt x="2940423" y="156885"/>
                </a:cubicBezTo>
                <a:cubicBezTo>
                  <a:pt x="2916840" y="429702"/>
                  <a:pt x="2930038" y="489093"/>
                  <a:pt x="2940423" y="784409"/>
                </a:cubicBezTo>
                <a:cubicBezTo>
                  <a:pt x="2931163" y="867282"/>
                  <a:pt x="2872325" y="928575"/>
                  <a:pt x="2783538" y="941294"/>
                </a:cubicBezTo>
                <a:cubicBezTo>
                  <a:pt x="2608693" y="925898"/>
                  <a:pt x="2349613" y="944076"/>
                  <a:pt x="2205674" y="941294"/>
                </a:cubicBezTo>
                <a:cubicBezTo>
                  <a:pt x="2061735" y="938512"/>
                  <a:pt x="1689488" y="941529"/>
                  <a:pt x="1496478" y="941294"/>
                </a:cubicBezTo>
                <a:cubicBezTo>
                  <a:pt x="1303468" y="941059"/>
                  <a:pt x="1061595" y="951150"/>
                  <a:pt x="892348" y="941294"/>
                </a:cubicBezTo>
                <a:cubicBezTo>
                  <a:pt x="723101" y="931439"/>
                  <a:pt x="454263" y="964125"/>
                  <a:pt x="156885" y="941294"/>
                </a:cubicBezTo>
                <a:cubicBezTo>
                  <a:pt x="65466" y="925890"/>
                  <a:pt x="-5994" y="864813"/>
                  <a:pt x="0" y="784409"/>
                </a:cubicBezTo>
                <a:cubicBezTo>
                  <a:pt x="5977" y="582789"/>
                  <a:pt x="-760" y="289255"/>
                  <a:pt x="0" y="156885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F18B3-76C2-3152-0178-16C6A03BA6D0}"/>
              </a:ext>
            </a:extLst>
          </p:cNvPr>
          <p:cNvSpPr txBox="1"/>
          <p:nvPr/>
        </p:nvSpPr>
        <p:spPr>
          <a:xfrm>
            <a:off x="2447365" y="1654942"/>
            <a:ext cx="3352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가지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(branch)</a:t>
            </a:r>
            <a:endParaRPr lang="ko-KR" altLang="en-US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03BFAF-A1CE-423C-BF36-237CD78C4D9B}"/>
              </a:ext>
            </a:extLst>
          </p:cNvPr>
          <p:cNvSpPr/>
          <p:nvPr/>
        </p:nvSpPr>
        <p:spPr>
          <a:xfrm>
            <a:off x="2447366" y="3000124"/>
            <a:ext cx="3137646" cy="1141569"/>
          </a:xfrm>
          <a:custGeom>
            <a:avLst/>
            <a:gdLst>
              <a:gd name="connsiteX0" fmla="*/ 0 w 3137646"/>
              <a:gd name="connsiteY0" fmla="*/ 190265 h 1141569"/>
              <a:gd name="connsiteX1" fmla="*/ 190265 w 3137646"/>
              <a:gd name="connsiteY1" fmla="*/ 0 h 1141569"/>
              <a:gd name="connsiteX2" fmla="*/ 851973 w 3137646"/>
              <a:gd name="connsiteY2" fmla="*/ 0 h 1141569"/>
              <a:gd name="connsiteX3" fmla="*/ 1541252 w 3137646"/>
              <a:gd name="connsiteY3" fmla="*/ 0 h 1141569"/>
              <a:gd name="connsiteX4" fmla="*/ 2202960 w 3137646"/>
              <a:gd name="connsiteY4" fmla="*/ 0 h 1141569"/>
              <a:gd name="connsiteX5" fmla="*/ 2947381 w 3137646"/>
              <a:gd name="connsiteY5" fmla="*/ 0 h 1141569"/>
              <a:gd name="connsiteX6" fmla="*/ 3137646 w 3137646"/>
              <a:gd name="connsiteY6" fmla="*/ 190265 h 1141569"/>
              <a:gd name="connsiteX7" fmla="*/ 3137646 w 3137646"/>
              <a:gd name="connsiteY7" fmla="*/ 547953 h 1141569"/>
              <a:gd name="connsiteX8" fmla="*/ 3137646 w 3137646"/>
              <a:gd name="connsiteY8" fmla="*/ 951304 h 1141569"/>
              <a:gd name="connsiteX9" fmla="*/ 2947381 w 3137646"/>
              <a:gd name="connsiteY9" fmla="*/ 1141569 h 1141569"/>
              <a:gd name="connsiteX10" fmla="*/ 2340815 w 3137646"/>
              <a:gd name="connsiteY10" fmla="*/ 1141569 h 1141569"/>
              <a:gd name="connsiteX11" fmla="*/ 1706679 w 3137646"/>
              <a:gd name="connsiteY11" fmla="*/ 1141569 h 1141569"/>
              <a:gd name="connsiteX12" fmla="*/ 1100113 w 3137646"/>
              <a:gd name="connsiteY12" fmla="*/ 1141569 h 1141569"/>
              <a:gd name="connsiteX13" fmla="*/ 190265 w 3137646"/>
              <a:gd name="connsiteY13" fmla="*/ 1141569 h 1141569"/>
              <a:gd name="connsiteX14" fmla="*/ 0 w 3137646"/>
              <a:gd name="connsiteY14" fmla="*/ 951304 h 1141569"/>
              <a:gd name="connsiteX15" fmla="*/ 0 w 3137646"/>
              <a:gd name="connsiteY15" fmla="*/ 593616 h 1141569"/>
              <a:gd name="connsiteX16" fmla="*/ 0 w 3137646"/>
              <a:gd name="connsiteY16" fmla="*/ 190265 h 114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37646" h="1141569" extrusionOk="0">
                <a:moveTo>
                  <a:pt x="0" y="190265"/>
                </a:moveTo>
                <a:cubicBezTo>
                  <a:pt x="-9252" y="85642"/>
                  <a:pt x="108028" y="-2201"/>
                  <a:pt x="190265" y="0"/>
                </a:cubicBezTo>
                <a:cubicBezTo>
                  <a:pt x="378028" y="-26614"/>
                  <a:pt x="646143" y="-29832"/>
                  <a:pt x="851973" y="0"/>
                </a:cubicBezTo>
                <a:cubicBezTo>
                  <a:pt x="1057803" y="29832"/>
                  <a:pt x="1280767" y="-18268"/>
                  <a:pt x="1541252" y="0"/>
                </a:cubicBezTo>
                <a:cubicBezTo>
                  <a:pt x="1801737" y="18268"/>
                  <a:pt x="2018983" y="-22712"/>
                  <a:pt x="2202960" y="0"/>
                </a:cubicBezTo>
                <a:cubicBezTo>
                  <a:pt x="2386937" y="22712"/>
                  <a:pt x="2761259" y="-5774"/>
                  <a:pt x="2947381" y="0"/>
                </a:cubicBezTo>
                <a:cubicBezTo>
                  <a:pt x="3034810" y="-3782"/>
                  <a:pt x="3126357" y="72882"/>
                  <a:pt x="3137646" y="190265"/>
                </a:cubicBezTo>
                <a:cubicBezTo>
                  <a:pt x="3145132" y="273253"/>
                  <a:pt x="3141509" y="417317"/>
                  <a:pt x="3137646" y="547953"/>
                </a:cubicBezTo>
                <a:cubicBezTo>
                  <a:pt x="3133783" y="678589"/>
                  <a:pt x="3141439" y="752150"/>
                  <a:pt x="3137646" y="951304"/>
                </a:cubicBezTo>
                <a:cubicBezTo>
                  <a:pt x="3129788" y="1076125"/>
                  <a:pt x="3036709" y="1138106"/>
                  <a:pt x="2947381" y="1141569"/>
                </a:cubicBezTo>
                <a:cubicBezTo>
                  <a:pt x="2729719" y="1144077"/>
                  <a:pt x="2465273" y="1131059"/>
                  <a:pt x="2340815" y="1141569"/>
                </a:cubicBezTo>
                <a:cubicBezTo>
                  <a:pt x="2216357" y="1152079"/>
                  <a:pt x="1932986" y="1160091"/>
                  <a:pt x="1706679" y="1141569"/>
                </a:cubicBezTo>
                <a:cubicBezTo>
                  <a:pt x="1480372" y="1123047"/>
                  <a:pt x="1300486" y="1169810"/>
                  <a:pt x="1100113" y="1141569"/>
                </a:cubicBezTo>
                <a:cubicBezTo>
                  <a:pt x="899740" y="1113328"/>
                  <a:pt x="505728" y="1166288"/>
                  <a:pt x="190265" y="1141569"/>
                </a:cubicBezTo>
                <a:cubicBezTo>
                  <a:pt x="78045" y="1137516"/>
                  <a:pt x="-16979" y="1056459"/>
                  <a:pt x="0" y="951304"/>
                </a:cubicBezTo>
                <a:cubicBezTo>
                  <a:pt x="-5051" y="805368"/>
                  <a:pt x="-14460" y="669792"/>
                  <a:pt x="0" y="593616"/>
                </a:cubicBezTo>
                <a:cubicBezTo>
                  <a:pt x="14460" y="517440"/>
                  <a:pt x="17026" y="383083"/>
                  <a:pt x="0" y="190265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BCA89E-3173-7C4E-A3AC-760339ADADFF}"/>
              </a:ext>
            </a:extLst>
          </p:cNvPr>
          <p:cNvSpPr/>
          <p:nvPr/>
        </p:nvSpPr>
        <p:spPr>
          <a:xfrm>
            <a:off x="2447366" y="4210358"/>
            <a:ext cx="4168896" cy="1504638"/>
          </a:xfrm>
          <a:custGeom>
            <a:avLst/>
            <a:gdLst>
              <a:gd name="connsiteX0" fmla="*/ 0 w 4168896"/>
              <a:gd name="connsiteY0" fmla="*/ 250778 h 1504638"/>
              <a:gd name="connsiteX1" fmla="*/ 250778 w 4168896"/>
              <a:gd name="connsiteY1" fmla="*/ 0 h 1504638"/>
              <a:gd name="connsiteX2" fmla="*/ 825328 w 4168896"/>
              <a:gd name="connsiteY2" fmla="*/ 0 h 1504638"/>
              <a:gd name="connsiteX3" fmla="*/ 1436551 w 4168896"/>
              <a:gd name="connsiteY3" fmla="*/ 0 h 1504638"/>
              <a:gd name="connsiteX4" fmla="*/ 2011101 w 4168896"/>
              <a:gd name="connsiteY4" fmla="*/ 0 h 1504638"/>
              <a:gd name="connsiteX5" fmla="*/ 2695671 w 4168896"/>
              <a:gd name="connsiteY5" fmla="*/ 0 h 1504638"/>
              <a:gd name="connsiteX6" fmla="*/ 3196874 w 4168896"/>
              <a:gd name="connsiteY6" fmla="*/ 0 h 1504638"/>
              <a:gd name="connsiteX7" fmla="*/ 3918118 w 4168896"/>
              <a:gd name="connsiteY7" fmla="*/ 0 h 1504638"/>
              <a:gd name="connsiteX8" fmla="*/ 4168896 w 4168896"/>
              <a:gd name="connsiteY8" fmla="*/ 250778 h 1504638"/>
              <a:gd name="connsiteX9" fmla="*/ 4168896 w 4168896"/>
              <a:gd name="connsiteY9" fmla="*/ 722227 h 1504638"/>
              <a:gd name="connsiteX10" fmla="*/ 4168896 w 4168896"/>
              <a:gd name="connsiteY10" fmla="*/ 1253860 h 1504638"/>
              <a:gd name="connsiteX11" fmla="*/ 3918118 w 4168896"/>
              <a:gd name="connsiteY11" fmla="*/ 1504638 h 1504638"/>
              <a:gd name="connsiteX12" fmla="*/ 3416915 w 4168896"/>
              <a:gd name="connsiteY12" fmla="*/ 1504638 h 1504638"/>
              <a:gd name="connsiteX13" fmla="*/ 2805692 w 4168896"/>
              <a:gd name="connsiteY13" fmla="*/ 1504638 h 1504638"/>
              <a:gd name="connsiteX14" fmla="*/ 2121121 w 4168896"/>
              <a:gd name="connsiteY14" fmla="*/ 1504638 h 1504638"/>
              <a:gd name="connsiteX15" fmla="*/ 1583245 w 4168896"/>
              <a:gd name="connsiteY15" fmla="*/ 1504638 h 1504638"/>
              <a:gd name="connsiteX16" fmla="*/ 1045368 w 4168896"/>
              <a:gd name="connsiteY16" fmla="*/ 1504638 h 1504638"/>
              <a:gd name="connsiteX17" fmla="*/ 250778 w 4168896"/>
              <a:gd name="connsiteY17" fmla="*/ 1504638 h 1504638"/>
              <a:gd name="connsiteX18" fmla="*/ 0 w 4168896"/>
              <a:gd name="connsiteY18" fmla="*/ 1253860 h 1504638"/>
              <a:gd name="connsiteX19" fmla="*/ 0 w 4168896"/>
              <a:gd name="connsiteY19" fmla="*/ 742288 h 1504638"/>
              <a:gd name="connsiteX20" fmla="*/ 0 w 4168896"/>
              <a:gd name="connsiteY20" fmla="*/ 250778 h 150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68896" h="1504638" extrusionOk="0">
                <a:moveTo>
                  <a:pt x="0" y="250778"/>
                </a:moveTo>
                <a:cubicBezTo>
                  <a:pt x="-25566" y="113540"/>
                  <a:pt x="119499" y="-696"/>
                  <a:pt x="250778" y="0"/>
                </a:cubicBezTo>
                <a:cubicBezTo>
                  <a:pt x="529879" y="10500"/>
                  <a:pt x="632553" y="16116"/>
                  <a:pt x="825328" y="0"/>
                </a:cubicBezTo>
                <a:cubicBezTo>
                  <a:pt x="1018103" y="-16116"/>
                  <a:pt x="1138350" y="29419"/>
                  <a:pt x="1436551" y="0"/>
                </a:cubicBezTo>
                <a:cubicBezTo>
                  <a:pt x="1734752" y="-29419"/>
                  <a:pt x="1869577" y="-2834"/>
                  <a:pt x="2011101" y="0"/>
                </a:cubicBezTo>
                <a:cubicBezTo>
                  <a:pt x="2152625" y="2834"/>
                  <a:pt x="2502216" y="-5508"/>
                  <a:pt x="2695671" y="0"/>
                </a:cubicBezTo>
                <a:cubicBezTo>
                  <a:pt x="2889126" y="5508"/>
                  <a:pt x="2991554" y="21386"/>
                  <a:pt x="3196874" y="0"/>
                </a:cubicBezTo>
                <a:cubicBezTo>
                  <a:pt x="3402194" y="-21386"/>
                  <a:pt x="3697585" y="-25860"/>
                  <a:pt x="3918118" y="0"/>
                </a:cubicBezTo>
                <a:cubicBezTo>
                  <a:pt x="4056252" y="13974"/>
                  <a:pt x="4164708" y="97218"/>
                  <a:pt x="4168896" y="250778"/>
                </a:cubicBezTo>
                <a:cubicBezTo>
                  <a:pt x="4187925" y="399413"/>
                  <a:pt x="4181396" y="543645"/>
                  <a:pt x="4168896" y="722227"/>
                </a:cubicBezTo>
                <a:cubicBezTo>
                  <a:pt x="4156396" y="900809"/>
                  <a:pt x="4156093" y="1138494"/>
                  <a:pt x="4168896" y="1253860"/>
                </a:cubicBezTo>
                <a:cubicBezTo>
                  <a:pt x="4191227" y="1413363"/>
                  <a:pt x="4053546" y="1498269"/>
                  <a:pt x="3918118" y="1504638"/>
                </a:cubicBezTo>
                <a:cubicBezTo>
                  <a:pt x="3761779" y="1506145"/>
                  <a:pt x="3551513" y="1520503"/>
                  <a:pt x="3416915" y="1504638"/>
                </a:cubicBezTo>
                <a:cubicBezTo>
                  <a:pt x="3282317" y="1488773"/>
                  <a:pt x="3091543" y="1512686"/>
                  <a:pt x="2805692" y="1504638"/>
                </a:cubicBezTo>
                <a:cubicBezTo>
                  <a:pt x="2519841" y="1496590"/>
                  <a:pt x="2331610" y="1524238"/>
                  <a:pt x="2121121" y="1504638"/>
                </a:cubicBezTo>
                <a:cubicBezTo>
                  <a:pt x="1910632" y="1485038"/>
                  <a:pt x="1804576" y="1487036"/>
                  <a:pt x="1583245" y="1504638"/>
                </a:cubicBezTo>
                <a:cubicBezTo>
                  <a:pt x="1361914" y="1522240"/>
                  <a:pt x="1171974" y="1507041"/>
                  <a:pt x="1045368" y="1504638"/>
                </a:cubicBezTo>
                <a:cubicBezTo>
                  <a:pt x="918762" y="1502235"/>
                  <a:pt x="614937" y="1503805"/>
                  <a:pt x="250778" y="1504638"/>
                </a:cubicBezTo>
                <a:cubicBezTo>
                  <a:pt x="95485" y="1493427"/>
                  <a:pt x="-18247" y="1391174"/>
                  <a:pt x="0" y="1253860"/>
                </a:cubicBezTo>
                <a:cubicBezTo>
                  <a:pt x="1908" y="1077431"/>
                  <a:pt x="17536" y="894864"/>
                  <a:pt x="0" y="742288"/>
                </a:cubicBezTo>
                <a:cubicBezTo>
                  <a:pt x="-17536" y="589712"/>
                  <a:pt x="-9512" y="440075"/>
                  <a:pt x="0" y="250778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22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B9811-7284-C65F-B620-80B6ADA9EB3A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</a:t>
            </a:r>
            <a:r>
              <a:rPr lang="ko-KR" altLang="en-US" sz="2400" dirty="0">
                <a:latin typeface="+mj-ea"/>
                <a:ea typeface="+mj-ea"/>
              </a:rPr>
              <a:t>입력 이미지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779BD-7500-C082-EA3F-F66CE87AE9FE}"/>
              </a:ext>
            </a:extLst>
          </p:cNvPr>
          <p:cNvSpPr txBox="1"/>
          <p:nvPr/>
        </p:nvSpPr>
        <p:spPr>
          <a:xfrm>
            <a:off x="520262" y="6017796"/>
            <a:ext cx="6096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괄호 안의 숫자는 입력 특성 맵 대비 특성 맵의 해상도 비율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214ED89-F0CC-FD56-F182-CE538B0D2399}"/>
              </a:ext>
            </a:extLst>
          </p:cNvPr>
          <p:cNvSpPr/>
          <p:nvPr/>
        </p:nvSpPr>
        <p:spPr>
          <a:xfrm>
            <a:off x="636804" y="1990164"/>
            <a:ext cx="1720914" cy="3724831"/>
          </a:xfrm>
          <a:custGeom>
            <a:avLst/>
            <a:gdLst>
              <a:gd name="connsiteX0" fmla="*/ 0 w 1720914"/>
              <a:gd name="connsiteY0" fmla="*/ 170284 h 3724831"/>
              <a:gd name="connsiteX1" fmla="*/ 170284 w 1720914"/>
              <a:gd name="connsiteY1" fmla="*/ 0 h 3724831"/>
              <a:gd name="connsiteX2" fmla="*/ 846654 w 1720914"/>
              <a:gd name="connsiteY2" fmla="*/ 0 h 3724831"/>
              <a:gd name="connsiteX3" fmla="*/ 1550630 w 1720914"/>
              <a:gd name="connsiteY3" fmla="*/ 0 h 3724831"/>
              <a:gd name="connsiteX4" fmla="*/ 1720914 w 1720914"/>
              <a:gd name="connsiteY4" fmla="*/ 170284 h 3724831"/>
              <a:gd name="connsiteX5" fmla="*/ 1720914 w 1720914"/>
              <a:gd name="connsiteY5" fmla="*/ 813294 h 3724831"/>
              <a:gd name="connsiteX6" fmla="*/ 1720914 w 1720914"/>
              <a:gd name="connsiteY6" fmla="*/ 1456304 h 3724831"/>
              <a:gd name="connsiteX7" fmla="*/ 1720914 w 1720914"/>
              <a:gd name="connsiteY7" fmla="*/ 2166999 h 3724831"/>
              <a:gd name="connsiteX8" fmla="*/ 1720914 w 1720914"/>
              <a:gd name="connsiteY8" fmla="*/ 2742324 h 3724831"/>
              <a:gd name="connsiteX9" fmla="*/ 1720914 w 1720914"/>
              <a:gd name="connsiteY9" fmla="*/ 3554547 h 3724831"/>
              <a:gd name="connsiteX10" fmla="*/ 1550630 w 1720914"/>
              <a:gd name="connsiteY10" fmla="*/ 3724831 h 3724831"/>
              <a:gd name="connsiteX11" fmla="*/ 846654 w 1720914"/>
              <a:gd name="connsiteY11" fmla="*/ 3724831 h 3724831"/>
              <a:gd name="connsiteX12" fmla="*/ 170284 w 1720914"/>
              <a:gd name="connsiteY12" fmla="*/ 3724831 h 3724831"/>
              <a:gd name="connsiteX13" fmla="*/ 0 w 1720914"/>
              <a:gd name="connsiteY13" fmla="*/ 3554547 h 3724831"/>
              <a:gd name="connsiteX14" fmla="*/ 0 w 1720914"/>
              <a:gd name="connsiteY14" fmla="*/ 2979222 h 3724831"/>
              <a:gd name="connsiteX15" fmla="*/ 0 w 1720914"/>
              <a:gd name="connsiteY15" fmla="*/ 2370055 h 3724831"/>
              <a:gd name="connsiteX16" fmla="*/ 0 w 1720914"/>
              <a:gd name="connsiteY16" fmla="*/ 1659360 h 3724831"/>
              <a:gd name="connsiteX17" fmla="*/ 0 w 1720914"/>
              <a:gd name="connsiteY17" fmla="*/ 1050192 h 3724831"/>
              <a:gd name="connsiteX18" fmla="*/ 0 w 1720914"/>
              <a:gd name="connsiteY18" fmla="*/ 170284 h 372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0914" h="3724831" extrusionOk="0">
                <a:moveTo>
                  <a:pt x="0" y="170284"/>
                </a:moveTo>
                <a:cubicBezTo>
                  <a:pt x="-21502" y="77302"/>
                  <a:pt x="84193" y="-766"/>
                  <a:pt x="170284" y="0"/>
                </a:cubicBezTo>
                <a:cubicBezTo>
                  <a:pt x="385377" y="-22940"/>
                  <a:pt x="571553" y="21333"/>
                  <a:pt x="846654" y="0"/>
                </a:cubicBezTo>
                <a:cubicBezTo>
                  <a:pt x="1121755" y="-21333"/>
                  <a:pt x="1311156" y="-30648"/>
                  <a:pt x="1550630" y="0"/>
                </a:cubicBezTo>
                <a:cubicBezTo>
                  <a:pt x="1623973" y="4731"/>
                  <a:pt x="1717647" y="79691"/>
                  <a:pt x="1720914" y="170284"/>
                </a:cubicBezTo>
                <a:cubicBezTo>
                  <a:pt x="1695350" y="443112"/>
                  <a:pt x="1730659" y="531547"/>
                  <a:pt x="1720914" y="813294"/>
                </a:cubicBezTo>
                <a:cubicBezTo>
                  <a:pt x="1711170" y="1095041"/>
                  <a:pt x="1697513" y="1318687"/>
                  <a:pt x="1720914" y="1456304"/>
                </a:cubicBezTo>
                <a:cubicBezTo>
                  <a:pt x="1744316" y="1593921"/>
                  <a:pt x="1749278" y="1900137"/>
                  <a:pt x="1720914" y="2166999"/>
                </a:cubicBezTo>
                <a:cubicBezTo>
                  <a:pt x="1692550" y="2433862"/>
                  <a:pt x="1696385" y="2583682"/>
                  <a:pt x="1720914" y="2742324"/>
                </a:cubicBezTo>
                <a:cubicBezTo>
                  <a:pt x="1745443" y="2900966"/>
                  <a:pt x="1716770" y="3338492"/>
                  <a:pt x="1720914" y="3554547"/>
                </a:cubicBezTo>
                <a:cubicBezTo>
                  <a:pt x="1701360" y="3635867"/>
                  <a:pt x="1661540" y="3710073"/>
                  <a:pt x="1550630" y="3724831"/>
                </a:cubicBezTo>
                <a:cubicBezTo>
                  <a:pt x="1272265" y="3717912"/>
                  <a:pt x="1162877" y="3721770"/>
                  <a:pt x="846654" y="3724831"/>
                </a:cubicBezTo>
                <a:cubicBezTo>
                  <a:pt x="530431" y="3727892"/>
                  <a:pt x="389462" y="3736605"/>
                  <a:pt x="170284" y="3724831"/>
                </a:cubicBezTo>
                <a:cubicBezTo>
                  <a:pt x="69332" y="3702544"/>
                  <a:pt x="-13734" y="3634291"/>
                  <a:pt x="0" y="3554547"/>
                </a:cubicBezTo>
                <a:cubicBezTo>
                  <a:pt x="-26131" y="3419706"/>
                  <a:pt x="-6143" y="3213010"/>
                  <a:pt x="0" y="2979222"/>
                </a:cubicBezTo>
                <a:cubicBezTo>
                  <a:pt x="6143" y="2745434"/>
                  <a:pt x="24986" y="2666752"/>
                  <a:pt x="0" y="2370055"/>
                </a:cubicBezTo>
                <a:cubicBezTo>
                  <a:pt x="-24986" y="2073358"/>
                  <a:pt x="-15177" y="1910907"/>
                  <a:pt x="0" y="1659360"/>
                </a:cubicBezTo>
                <a:cubicBezTo>
                  <a:pt x="15177" y="1407814"/>
                  <a:pt x="13932" y="1285645"/>
                  <a:pt x="0" y="1050192"/>
                </a:cubicBezTo>
                <a:cubicBezTo>
                  <a:pt x="-13932" y="814739"/>
                  <a:pt x="-6486" y="443644"/>
                  <a:pt x="0" y="170284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98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0F0B2A-FAA5-1481-0861-B9139C3A899E}"/>
              </a:ext>
            </a:extLst>
          </p:cNvPr>
          <p:cNvSpPr/>
          <p:nvPr/>
        </p:nvSpPr>
        <p:spPr>
          <a:xfrm>
            <a:off x="2474259" y="2328718"/>
            <a:ext cx="6445623" cy="355278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F7A2B-047B-F38E-285A-55C801B7B57A}"/>
              </a:ext>
            </a:extLst>
          </p:cNvPr>
          <p:cNvSpPr txBox="1"/>
          <p:nvPr/>
        </p:nvSpPr>
        <p:spPr>
          <a:xfrm>
            <a:off x="2474260" y="1990164"/>
            <a:ext cx="64456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입력 이미지를 </a:t>
            </a:r>
            <a:r>
              <a:rPr lang="en-US" altLang="ko-KR" sz="1600" dirty="0">
                <a:latin typeface="+mn-ea"/>
              </a:rPr>
              <a:t>¼</a:t>
            </a:r>
            <a:r>
              <a:rPr lang="ko-KR" altLang="en-US" sz="1600" dirty="0">
                <a:latin typeface="+mn-ea"/>
              </a:rPr>
              <a:t>배</a:t>
            </a:r>
            <a:r>
              <a:rPr lang="en-US" altLang="ko-KR" sz="1600" dirty="0">
                <a:latin typeface="+mn-ea"/>
              </a:rPr>
              <a:t>, ½</a:t>
            </a:r>
            <a:r>
              <a:rPr lang="ko-KR" altLang="en-US" sz="1600" dirty="0">
                <a:latin typeface="+mn-ea"/>
              </a:rPr>
              <a:t>배</a:t>
            </a:r>
            <a:r>
              <a:rPr lang="en-US" altLang="ko-KR" sz="1600" dirty="0">
                <a:latin typeface="+mn-ea"/>
              </a:rPr>
              <a:t>, 1</a:t>
            </a:r>
            <a:r>
              <a:rPr lang="ko-KR" altLang="en-US" sz="1600" dirty="0">
                <a:latin typeface="+mn-ea"/>
              </a:rPr>
              <a:t>배로 줄여 각 가지</a:t>
            </a:r>
            <a:r>
              <a:rPr lang="en-US" altLang="ko-KR" sz="1600" dirty="0">
                <a:latin typeface="+mn-ea"/>
              </a:rPr>
              <a:t>(branch)</a:t>
            </a:r>
            <a:r>
              <a:rPr lang="ko-KR" altLang="en-US" sz="1600" dirty="0">
                <a:latin typeface="+mn-ea"/>
              </a:rPr>
              <a:t>의 입력 값으로 사용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1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38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779BD-7500-C082-EA3F-F66CE87AE9FE}"/>
              </a:ext>
            </a:extLst>
          </p:cNvPr>
          <p:cNvSpPr txBox="1"/>
          <p:nvPr/>
        </p:nvSpPr>
        <p:spPr>
          <a:xfrm>
            <a:off x="520262" y="6017796"/>
            <a:ext cx="6096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괄호 안의 숫자는 입력 특성 맵 대비 특성 맵의 해상도 비율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214ED89-F0CC-FD56-F182-CE538B0D2399}"/>
              </a:ext>
            </a:extLst>
          </p:cNvPr>
          <p:cNvSpPr/>
          <p:nvPr/>
        </p:nvSpPr>
        <p:spPr>
          <a:xfrm>
            <a:off x="1290918" y="1990164"/>
            <a:ext cx="4518210" cy="977154"/>
          </a:xfrm>
          <a:custGeom>
            <a:avLst/>
            <a:gdLst>
              <a:gd name="connsiteX0" fmla="*/ 0 w 4518210"/>
              <a:gd name="connsiteY0" fmla="*/ 96689 h 977154"/>
              <a:gd name="connsiteX1" fmla="*/ 96689 w 4518210"/>
              <a:gd name="connsiteY1" fmla="*/ 0 h 977154"/>
              <a:gd name="connsiteX2" fmla="*/ 671274 w 4518210"/>
              <a:gd name="connsiteY2" fmla="*/ 0 h 977154"/>
              <a:gd name="connsiteX3" fmla="*/ 1289107 w 4518210"/>
              <a:gd name="connsiteY3" fmla="*/ 0 h 977154"/>
              <a:gd name="connsiteX4" fmla="*/ 1863692 w 4518210"/>
              <a:gd name="connsiteY4" fmla="*/ 0 h 977154"/>
              <a:gd name="connsiteX5" fmla="*/ 2568022 w 4518210"/>
              <a:gd name="connsiteY5" fmla="*/ 0 h 977154"/>
              <a:gd name="connsiteX6" fmla="*/ 3056110 w 4518210"/>
              <a:gd name="connsiteY6" fmla="*/ 0 h 977154"/>
              <a:gd name="connsiteX7" fmla="*/ 3630695 w 4518210"/>
              <a:gd name="connsiteY7" fmla="*/ 0 h 977154"/>
              <a:gd name="connsiteX8" fmla="*/ 4421521 w 4518210"/>
              <a:gd name="connsiteY8" fmla="*/ 0 h 977154"/>
              <a:gd name="connsiteX9" fmla="*/ 4518210 w 4518210"/>
              <a:gd name="connsiteY9" fmla="*/ 96689 h 977154"/>
              <a:gd name="connsiteX10" fmla="*/ 4518210 w 4518210"/>
              <a:gd name="connsiteY10" fmla="*/ 465064 h 977154"/>
              <a:gd name="connsiteX11" fmla="*/ 4518210 w 4518210"/>
              <a:gd name="connsiteY11" fmla="*/ 880465 h 977154"/>
              <a:gd name="connsiteX12" fmla="*/ 4421521 w 4518210"/>
              <a:gd name="connsiteY12" fmla="*/ 977154 h 977154"/>
              <a:gd name="connsiteX13" fmla="*/ 3803688 w 4518210"/>
              <a:gd name="connsiteY13" fmla="*/ 977154 h 977154"/>
              <a:gd name="connsiteX14" fmla="*/ 3099358 w 4518210"/>
              <a:gd name="connsiteY14" fmla="*/ 977154 h 977154"/>
              <a:gd name="connsiteX15" fmla="*/ 2568022 w 4518210"/>
              <a:gd name="connsiteY15" fmla="*/ 977154 h 977154"/>
              <a:gd name="connsiteX16" fmla="*/ 2036685 w 4518210"/>
              <a:gd name="connsiteY16" fmla="*/ 977154 h 977154"/>
              <a:gd name="connsiteX17" fmla="*/ 1375604 w 4518210"/>
              <a:gd name="connsiteY17" fmla="*/ 977154 h 977154"/>
              <a:gd name="connsiteX18" fmla="*/ 844267 w 4518210"/>
              <a:gd name="connsiteY18" fmla="*/ 977154 h 977154"/>
              <a:gd name="connsiteX19" fmla="*/ 96689 w 4518210"/>
              <a:gd name="connsiteY19" fmla="*/ 977154 h 977154"/>
              <a:gd name="connsiteX20" fmla="*/ 0 w 4518210"/>
              <a:gd name="connsiteY20" fmla="*/ 880465 h 977154"/>
              <a:gd name="connsiteX21" fmla="*/ 0 w 4518210"/>
              <a:gd name="connsiteY21" fmla="*/ 496415 h 977154"/>
              <a:gd name="connsiteX22" fmla="*/ 0 w 4518210"/>
              <a:gd name="connsiteY22" fmla="*/ 96689 h 97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18210" h="977154" extrusionOk="0">
                <a:moveTo>
                  <a:pt x="0" y="96689"/>
                </a:moveTo>
                <a:cubicBezTo>
                  <a:pt x="-11618" y="43863"/>
                  <a:pt x="46352" y="-295"/>
                  <a:pt x="96689" y="0"/>
                </a:cubicBezTo>
                <a:cubicBezTo>
                  <a:pt x="233060" y="-20170"/>
                  <a:pt x="393516" y="16072"/>
                  <a:pt x="671274" y="0"/>
                </a:cubicBezTo>
                <a:cubicBezTo>
                  <a:pt x="949033" y="-16072"/>
                  <a:pt x="1079491" y="-798"/>
                  <a:pt x="1289107" y="0"/>
                </a:cubicBezTo>
                <a:cubicBezTo>
                  <a:pt x="1498723" y="798"/>
                  <a:pt x="1713570" y="17790"/>
                  <a:pt x="1863692" y="0"/>
                </a:cubicBezTo>
                <a:cubicBezTo>
                  <a:pt x="2013814" y="-17790"/>
                  <a:pt x="2324587" y="7356"/>
                  <a:pt x="2568022" y="0"/>
                </a:cubicBezTo>
                <a:cubicBezTo>
                  <a:pt x="2811457" y="-7356"/>
                  <a:pt x="2936320" y="-17083"/>
                  <a:pt x="3056110" y="0"/>
                </a:cubicBezTo>
                <a:cubicBezTo>
                  <a:pt x="3175900" y="17083"/>
                  <a:pt x="3478084" y="-10458"/>
                  <a:pt x="3630695" y="0"/>
                </a:cubicBezTo>
                <a:cubicBezTo>
                  <a:pt x="3783306" y="10458"/>
                  <a:pt x="4158300" y="7403"/>
                  <a:pt x="4421521" y="0"/>
                </a:cubicBezTo>
                <a:cubicBezTo>
                  <a:pt x="4464591" y="-4208"/>
                  <a:pt x="4519329" y="36641"/>
                  <a:pt x="4518210" y="96689"/>
                </a:cubicBezTo>
                <a:cubicBezTo>
                  <a:pt x="4503863" y="223592"/>
                  <a:pt x="4519218" y="305039"/>
                  <a:pt x="4518210" y="465064"/>
                </a:cubicBezTo>
                <a:cubicBezTo>
                  <a:pt x="4517202" y="625089"/>
                  <a:pt x="4506077" y="733708"/>
                  <a:pt x="4518210" y="880465"/>
                </a:cubicBezTo>
                <a:cubicBezTo>
                  <a:pt x="4529503" y="929698"/>
                  <a:pt x="4476365" y="970496"/>
                  <a:pt x="4421521" y="977154"/>
                </a:cubicBezTo>
                <a:cubicBezTo>
                  <a:pt x="4214900" y="1006878"/>
                  <a:pt x="4003371" y="1003283"/>
                  <a:pt x="3803688" y="977154"/>
                </a:cubicBezTo>
                <a:cubicBezTo>
                  <a:pt x="3604005" y="951025"/>
                  <a:pt x="3438673" y="950268"/>
                  <a:pt x="3099358" y="977154"/>
                </a:cubicBezTo>
                <a:cubicBezTo>
                  <a:pt x="2760043" y="1004041"/>
                  <a:pt x="2676957" y="963243"/>
                  <a:pt x="2568022" y="977154"/>
                </a:cubicBezTo>
                <a:cubicBezTo>
                  <a:pt x="2459087" y="991065"/>
                  <a:pt x="2148652" y="971520"/>
                  <a:pt x="2036685" y="977154"/>
                </a:cubicBezTo>
                <a:cubicBezTo>
                  <a:pt x="1924718" y="982788"/>
                  <a:pt x="1595192" y="958488"/>
                  <a:pt x="1375604" y="977154"/>
                </a:cubicBezTo>
                <a:cubicBezTo>
                  <a:pt x="1156016" y="995820"/>
                  <a:pt x="1011528" y="955211"/>
                  <a:pt x="844267" y="977154"/>
                </a:cubicBezTo>
                <a:cubicBezTo>
                  <a:pt x="677006" y="999097"/>
                  <a:pt x="258986" y="959520"/>
                  <a:pt x="96689" y="977154"/>
                </a:cubicBezTo>
                <a:cubicBezTo>
                  <a:pt x="43665" y="974577"/>
                  <a:pt x="-1592" y="934800"/>
                  <a:pt x="0" y="880465"/>
                </a:cubicBezTo>
                <a:cubicBezTo>
                  <a:pt x="18787" y="800555"/>
                  <a:pt x="-14943" y="642427"/>
                  <a:pt x="0" y="496415"/>
                </a:cubicBezTo>
                <a:cubicBezTo>
                  <a:pt x="14943" y="350403"/>
                  <a:pt x="-16843" y="176877"/>
                  <a:pt x="0" y="96689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98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068D0D-97E6-F986-D094-30BC6A545E85}"/>
              </a:ext>
            </a:extLst>
          </p:cNvPr>
          <p:cNvSpPr/>
          <p:nvPr/>
        </p:nvSpPr>
        <p:spPr>
          <a:xfrm>
            <a:off x="627529" y="3035981"/>
            <a:ext cx="8292353" cy="2845518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59E7F0-7F0B-CB9C-BDF3-F1F3FB9C6FA2}"/>
              </a:ext>
            </a:extLst>
          </p:cNvPr>
          <p:cNvSpPr/>
          <p:nvPr/>
        </p:nvSpPr>
        <p:spPr>
          <a:xfrm>
            <a:off x="5898776" y="1990164"/>
            <a:ext cx="3021106" cy="1045816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0BDFD-54FE-75B5-303F-80E6070818EC}"/>
              </a:ext>
            </a:extLst>
          </p:cNvPr>
          <p:cNvSpPr txBox="1"/>
          <p:nvPr/>
        </p:nvSpPr>
        <p:spPr>
          <a:xfrm>
            <a:off x="1290918" y="3035466"/>
            <a:ext cx="887505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저해상도 이미지</a:t>
            </a:r>
            <a:r>
              <a:rPr lang="en-US" altLang="ko-KR" sz="1600" dirty="0">
                <a:latin typeface="+mn-ea"/>
              </a:rPr>
              <a:t>(1/4</a:t>
            </a:r>
            <a:r>
              <a:rPr lang="ko-KR" altLang="en-US" sz="1600" dirty="0">
                <a:latin typeface="+mn-ea"/>
              </a:rPr>
              <a:t>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PSPNet with 50+ layers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(heavy CNN)</a:t>
            </a:r>
            <a:r>
              <a:rPr lang="ko-KR" altLang="en-US" sz="1600" dirty="0">
                <a:latin typeface="+mn-ea"/>
              </a:rPr>
              <a:t>를 사용해 </a:t>
            </a:r>
            <a:r>
              <a:rPr lang="en-US" altLang="ko-KR" sz="1600" dirty="0">
                <a:latin typeface="+mn-ea"/>
              </a:rPr>
              <a:t>rich semantic</a:t>
            </a:r>
            <a:r>
              <a:rPr lang="ko-KR" altLang="en-US" sz="1600" dirty="0">
                <a:latin typeface="+mn-ea"/>
              </a:rPr>
              <a:t> 정보 추출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D2007-1601-F389-8DAC-FD71955C8E32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</a:t>
            </a:r>
            <a:r>
              <a:rPr lang="ko-KR" altLang="en-US" sz="2400" dirty="0">
                <a:latin typeface="+mj-ea"/>
                <a:ea typeface="+mj-ea"/>
              </a:rPr>
              <a:t>저해상도 이미지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3592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39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779BD-7500-C082-EA3F-F66CE87AE9FE}"/>
              </a:ext>
            </a:extLst>
          </p:cNvPr>
          <p:cNvSpPr txBox="1"/>
          <p:nvPr/>
        </p:nvSpPr>
        <p:spPr>
          <a:xfrm>
            <a:off x="520262" y="6017796"/>
            <a:ext cx="6096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괄호 안의 숫자는 입력 특성 맵 대비 특성 맵의 해상도 비율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1030941" y="2958353"/>
            <a:ext cx="5683624" cy="2756643"/>
          </a:xfrm>
          <a:custGeom>
            <a:avLst/>
            <a:gdLst>
              <a:gd name="connsiteX0" fmla="*/ 0 w 5683624"/>
              <a:gd name="connsiteY0" fmla="*/ 192083 h 2756643"/>
              <a:gd name="connsiteX1" fmla="*/ 192083 w 5683624"/>
              <a:gd name="connsiteY1" fmla="*/ 0 h 2756643"/>
              <a:gd name="connsiteX2" fmla="*/ 801521 w 5683624"/>
              <a:gd name="connsiteY2" fmla="*/ 0 h 2756643"/>
              <a:gd name="connsiteX3" fmla="*/ 1463953 w 5683624"/>
              <a:gd name="connsiteY3" fmla="*/ 0 h 2756643"/>
              <a:gd name="connsiteX4" fmla="*/ 2073391 w 5683624"/>
              <a:gd name="connsiteY4" fmla="*/ 0 h 2756643"/>
              <a:gd name="connsiteX5" fmla="*/ 2841812 w 5683624"/>
              <a:gd name="connsiteY5" fmla="*/ 0 h 2756643"/>
              <a:gd name="connsiteX6" fmla="*/ 3345261 w 5683624"/>
              <a:gd name="connsiteY6" fmla="*/ 0 h 2756643"/>
              <a:gd name="connsiteX7" fmla="*/ 3954698 w 5683624"/>
              <a:gd name="connsiteY7" fmla="*/ 0 h 2756643"/>
              <a:gd name="connsiteX8" fmla="*/ 4670125 w 5683624"/>
              <a:gd name="connsiteY8" fmla="*/ 0 h 2756643"/>
              <a:gd name="connsiteX9" fmla="*/ 5491541 w 5683624"/>
              <a:gd name="connsiteY9" fmla="*/ 0 h 2756643"/>
              <a:gd name="connsiteX10" fmla="*/ 5683624 w 5683624"/>
              <a:gd name="connsiteY10" fmla="*/ 192083 h 2756643"/>
              <a:gd name="connsiteX11" fmla="*/ 5683624 w 5683624"/>
              <a:gd name="connsiteY11" fmla="*/ 714028 h 2756643"/>
              <a:gd name="connsiteX12" fmla="*/ 5683624 w 5683624"/>
              <a:gd name="connsiteY12" fmla="*/ 1259698 h 2756643"/>
              <a:gd name="connsiteX13" fmla="*/ 5683624 w 5683624"/>
              <a:gd name="connsiteY13" fmla="*/ 1781643 h 2756643"/>
              <a:gd name="connsiteX14" fmla="*/ 5683624 w 5683624"/>
              <a:gd name="connsiteY14" fmla="*/ 2564560 h 2756643"/>
              <a:gd name="connsiteX15" fmla="*/ 5491541 w 5683624"/>
              <a:gd name="connsiteY15" fmla="*/ 2756643 h 2756643"/>
              <a:gd name="connsiteX16" fmla="*/ 4988092 w 5683624"/>
              <a:gd name="connsiteY16" fmla="*/ 2756643 h 2756643"/>
              <a:gd name="connsiteX17" fmla="*/ 4272666 w 5683624"/>
              <a:gd name="connsiteY17" fmla="*/ 2756643 h 2756643"/>
              <a:gd name="connsiteX18" fmla="*/ 3716223 w 5683624"/>
              <a:gd name="connsiteY18" fmla="*/ 2756643 h 2756643"/>
              <a:gd name="connsiteX19" fmla="*/ 3053790 w 5683624"/>
              <a:gd name="connsiteY19" fmla="*/ 2756643 h 2756643"/>
              <a:gd name="connsiteX20" fmla="*/ 2497347 w 5683624"/>
              <a:gd name="connsiteY20" fmla="*/ 2756643 h 2756643"/>
              <a:gd name="connsiteX21" fmla="*/ 1834915 w 5683624"/>
              <a:gd name="connsiteY21" fmla="*/ 2756643 h 2756643"/>
              <a:gd name="connsiteX22" fmla="*/ 1066494 w 5683624"/>
              <a:gd name="connsiteY22" fmla="*/ 2756643 h 2756643"/>
              <a:gd name="connsiteX23" fmla="*/ 192083 w 5683624"/>
              <a:gd name="connsiteY23" fmla="*/ 2756643 h 2756643"/>
              <a:gd name="connsiteX24" fmla="*/ 0 w 5683624"/>
              <a:gd name="connsiteY24" fmla="*/ 2564560 h 2756643"/>
              <a:gd name="connsiteX25" fmla="*/ 0 w 5683624"/>
              <a:gd name="connsiteY25" fmla="*/ 2018890 h 2756643"/>
              <a:gd name="connsiteX26" fmla="*/ 0 w 5683624"/>
              <a:gd name="connsiteY26" fmla="*/ 1496945 h 2756643"/>
              <a:gd name="connsiteX27" fmla="*/ 0 w 5683624"/>
              <a:gd name="connsiteY27" fmla="*/ 856377 h 2756643"/>
              <a:gd name="connsiteX28" fmla="*/ 0 w 5683624"/>
              <a:gd name="connsiteY28" fmla="*/ 192083 h 27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83624" h="2756643" extrusionOk="0">
                <a:moveTo>
                  <a:pt x="0" y="192083"/>
                </a:moveTo>
                <a:cubicBezTo>
                  <a:pt x="-12454" y="86613"/>
                  <a:pt x="91199" y="-501"/>
                  <a:pt x="192083" y="0"/>
                </a:cubicBezTo>
                <a:cubicBezTo>
                  <a:pt x="441527" y="-15724"/>
                  <a:pt x="548594" y="10621"/>
                  <a:pt x="801521" y="0"/>
                </a:cubicBezTo>
                <a:cubicBezTo>
                  <a:pt x="1054448" y="-10621"/>
                  <a:pt x="1205964" y="29513"/>
                  <a:pt x="1463953" y="0"/>
                </a:cubicBezTo>
                <a:cubicBezTo>
                  <a:pt x="1721942" y="-29513"/>
                  <a:pt x="1809232" y="5574"/>
                  <a:pt x="2073391" y="0"/>
                </a:cubicBezTo>
                <a:cubicBezTo>
                  <a:pt x="2337550" y="-5574"/>
                  <a:pt x="2662459" y="-36749"/>
                  <a:pt x="2841812" y="0"/>
                </a:cubicBezTo>
                <a:cubicBezTo>
                  <a:pt x="3021165" y="36749"/>
                  <a:pt x="3169550" y="8137"/>
                  <a:pt x="3345261" y="0"/>
                </a:cubicBezTo>
                <a:cubicBezTo>
                  <a:pt x="3520972" y="-8137"/>
                  <a:pt x="3796441" y="-17505"/>
                  <a:pt x="3954698" y="0"/>
                </a:cubicBezTo>
                <a:cubicBezTo>
                  <a:pt x="4112955" y="17505"/>
                  <a:pt x="4397014" y="9441"/>
                  <a:pt x="4670125" y="0"/>
                </a:cubicBezTo>
                <a:cubicBezTo>
                  <a:pt x="4943236" y="-9441"/>
                  <a:pt x="5232773" y="39654"/>
                  <a:pt x="5491541" y="0"/>
                </a:cubicBezTo>
                <a:cubicBezTo>
                  <a:pt x="5595843" y="4478"/>
                  <a:pt x="5661844" y="81210"/>
                  <a:pt x="5683624" y="192083"/>
                </a:cubicBezTo>
                <a:cubicBezTo>
                  <a:pt x="5685055" y="387439"/>
                  <a:pt x="5706498" y="460885"/>
                  <a:pt x="5683624" y="714028"/>
                </a:cubicBezTo>
                <a:cubicBezTo>
                  <a:pt x="5660750" y="967171"/>
                  <a:pt x="5696311" y="1052283"/>
                  <a:pt x="5683624" y="1259698"/>
                </a:cubicBezTo>
                <a:cubicBezTo>
                  <a:pt x="5670938" y="1467113"/>
                  <a:pt x="5691634" y="1664997"/>
                  <a:pt x="5683624" y="1781643"/>
                </a:cubicBezTo>
                <a:cubicBezTo>
                  <a:pt x="5675614" y="1898289"/>
                  <a:pt x="5717950" y="2373563"/>
                  <a:pt x="5683624" y="2564560"/>
                </a:cubicBezTo>
                <a:cubicBezTo>
                  <a:pt x="5667033" y="2661228"/>
                  <a:pt x="5582439" y="2756711"/>
                  <a:pt x="5491541" y="2756643"/>
                </a:cubicBezTo>
                <a:cubicBezTo>
                  <a:pt x="5320033" y="2780767"/>
                  <a:pt x="5113563" y="2767314"/>
                  <a:pt x="4988092" y="2756643"/>
                </a:cubicBezTo>
                <a:cubicBezTo>
                  <a:pt x="4862621" y="2745972"/>
                  <a:pt x="4533102" y="2737636"/>
                  <a:pt x="4272666" y="2756643"/>
                </a:cubicBezTo>
                <a:cubicBezTo>
                  <a:pt x="4012230" y="2775650"/>
                  <a:pt x="3912085" y="2742472"/>
                  <a:pt x="3716223" y="2756643"/>
                </a:cubicBezTo>
                <a:cubicBezTo>
                  <a:pt x="3520361" y="2770814"/>
                  <a:pt x="3350822" y="2783845"/>
                  <a:pt x="3053790" y="2756643"/>
                </a:cubicBezTo>
                <a:cubicBezTo>
                  <a:pt x="2756758" y="2729441"/>
                  <a:pt x="2716375" y="2766190"/>
                  <a:pt x="2497347" y="2756643"/>
                </a:cubicBezTo>
                <a:cubicBezTo>
                  <a:pt x="2278319" y="2747096"/>
                  <a:pt x="2165320" y="2746076"/>
                  <a:pt x="1834915" y="2756643"/>
                </a:cubicBezTo>
                <a:cubicBezTo>
                  <a:pt x="1504510" y="2767210"/>
                  <a:pt x="1302249" y="2777354"/>
                  <a:pt x="1066494" y="2756643"/>
                </a:cubicBezTo>
                <a:cubicBezTo>
                  <a:pt x="830739" y="2735932"/>
                  <a:pt x="443354" y="2780383"/>
                  <a:pt x="192083" y="2756643"/>
                </a:cubicBezTo>
                <a:cubicBezTo>
                  <a:pt x="82359" y="2771494"/>
                  <a:pt x="-623" y="2677517"/>
                  <a:pt x="0" y="2564560"/>
                </a:cubicBezTo>
                <a:cubicBezTo>
                  <a:pt x="17120" y="2306257"/>
                  <a:pt x="21186" y="2253367"/>
                  <a:pt x="0" y="2018890"/>
                </a:cubicBezTo>
                <a:cubicBezTo>
                  <a:pt x="-21186" y="1784413"/>
                  <a:pt x="22535" y="1639406"/>
                  <a:pt x="0" y="1496945"/>
                </a:cubicBezTo>
                <a:cubicBezTo>
                  <a:pt x="-22535" y="1354484"/>
                  <a:pt x="28897" y="1116737"/>
                  <a:pt x="0" y="856377"/>
                </a:cubicBezTo>
                <a:cubicBezTo>
                  <a:pt x="-28897" y="596017"/>
                  <a:pt x="16310" y="417052"/>
                  <a:pt x="0" y="19208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F53EF4-C581-074C-D1C8-9E89E63487E5}"/>
              </a:ext>
            </a:extLst>
          </p:cNvPr>
          <p:cNvSpPr/>
          <p:nvPr/>
        </p:nvSpPr>
        <p:spPr>
          <a:xfrm>
            <a:off x="1290918" y="1990164"/>
            <a:ext cx="7628964" cy="83189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07B8FE-4E4E-782D-EF10-2B1D70ADC6AC}"/>
              </a:ext>
            </a:extLst>
          </p:cNvPr>
          <p:cNvSpPr/>
          <p:nvPr/>
        </p:nvSpPr>
        <p:spPr>
          <a:xfrm>
            <a:off x="6777318" y="2822057"/>
            <a:ext cx="2142564" cy="305944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135FF-41E2-51A7-300A-44E202573D39}"/>
              </a:ext>
            </a:extLst>
          </p:cNvPr>
          <p:cNvSpPr txBox="1"/>
          <p:nvPr/>
        </p:nvSpPr>
        <p:spPr>
          <a:xfrm>
            <a:off x="6777318" y="2958353"/>
            <a:ext cx="507868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고해상도 이미지</a:t>
            </a:r>
            <a:r>
              <a:rPr lang="en-US" altLang="ko-KR" sz="1600" dirty="0">
                <a:latin typeface="+mn-ea"/>
              </a:rPr>
              <a:t>(1/2</a:t>
            </a:r>
            <a:r>
              <a:rPr lang="ko-KR" altLang="en-US" sz="1600" dirty="0">
                <a:latin typeface="+mn-ea"/>
              </a:rPr>
              <a:t>배</a:t>
            </a:r>
            <a:r>
              <a:rPr lang="en-US" altLang="ko-KR" sz="1600" dirty="0">
                <a:latin typeface="+mn-ea"/>
              </a:rPr>
              <a:t>, 1</a:t>
            </a:r>
            <a:r>
              <a:rPr lang="ko-KR" altLang="en-US" sz="1600" dirty="0">
                <a:latin typeface="+mn-ea"/>
              </a:rPr>
              <a:t>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는 합성곱 연산을 적게 </a:t>
            </a:r>
            <a:r>
              <a:rPr lang="en-US" altLang="ko-KR" sz="1600" dirty="0">
                <a:latin typeface="+mn-ea"/>
              </a:rPr>
              <a:t>(17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, 3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수행하고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여기서 얻은 특성 맵을 저해상도 특성 맵과 더해 </a:t>
            </a:r>
            <a:r>
              <a:rPr lang="en-US" altLang="ko-KR" sz="1600" dirty="0">
                <a:latin typeface="+mn-ea"/>
              </a:rPr>
              <a:t>coarse</a:t>
            </a:r>
            <a:r>
              <a:rPr lang="ko-KR" altLang="en-US" sz="1600" dirty="0">
                <a:latin typeface="+mn-ea"/>
              </a:rPr>
              <a:t>함을 보강 </a:t>
            </a:r>
            <a:r>
              <a:rPr lang="en-US" altLang="ko-KR" sz="1600" dirty="0">
                <a:latin typeface="+mn-ea"/>
              </a:rPr>
              <a:t>(CFF)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BD4E4-C69B-F473-5B1F-AB6764DD0664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</a:t>
            </a:r>
            <a:r>
              <a:rPr lang="ko-KR" altLang="en-US" sz="2400" dirty="0">
                <a:latin typeface="+mj-ea"/>
                <a:ea typeface="+mj-ea"/>
              </a:rPr>
              <a:t>고해상도 이미지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034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BB3D6-637B-B1A3-D6D6-84BFBF22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34" y="1302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/>
              <a:t>Computer Vision 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90A55-8574-0503-DD29-2768DDDCEBA8}"/>
              </a:ext>
            </a:extLst>
          </p:cNvPr>
          <p:cNvSpPr txBox="1"/>
          <p:nvPr/>
        </p:nvSpPr>
        <p:spPr>
          <a:xfrm>
            <a:off x="793533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의미적 분할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Semantic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F8B53-9F63-0FBF-F59D-DFCCFF2749AF}"/>
              </a:ext>
            </a:extLst>
          </p:cNvPr>
          <p:cNvSpPr txBox="1"/>
          <p:nvPr/>
        </p:nvSpPr>
        <p:spPr>
          <a:xfrm>
            <a:off x="4829504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탐지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80474-00DF-CAC7-86F1-221767759842}"/>
              </a:ext>
            </a:extLst>
          </p:cNvPr>
          <p:cNvSpPr txBox="1"/>
          <p:nvPr/>
        </p:nvSpPr>
        <p:spPr>
          <a:xfrm>
            <a:off x="8865475" y="1877762"/>
            <a:ext cx="253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객체 분할</a:t>
            </a:r>
            <a:endParaRPr lang="en-GB" altLang="ko-KR" sz="1600" dirty="0">
              <a:latin typeface="+mj-ea"/>
              <a:ea typeface="+mj-ea"/>
            </a:endParaRPr>
          </a:p>
          <a:p>
            <a:pPr algn="ctr"/>
            <a:r>
              <a:rPr lang="en-GB" altLang="ko-KR" sz="1600" dirty="0">
                <a:latin typeface="+mj-ea"/>
                <a:ea typeface="+mj-ea"/>
              </a:rPr>
              <a:t>Instance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968332-E76D-84C7-7D07-81308D32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2" y="2567638"/>
            <a:ext cx="11753936" cy="1838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AB6B2-2D76-4CFA-CB2B-3DF069569506}"/>
              </a:ext>
            </a:extLst>
          </p:cNvPr>
          <p:cNvSpPr txBox="1"/>
          <p:nvPr/>
        </p:nvSpPr>
        <p:spPr>
          <a:xfrm>
            <a:off x="543912" y="4775848"/>
            <a:ext cx="30322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</a:t>
            </a:r>
            <a:r>
              <a:rPr lang="en-GB" altLang="ko-KR" sz="1600" dirty="0">
                <a:latin typeface="+mn-ea"/>
              </a:rPr>
              <a:t>(Pixel-wise)</a:t>
            </a:r>
            <a:r>
              <a:rPr lang="ko-KR" altLang="en-US" sz="1600" dirty="0">
                <a:latin typeface="+mn-ea"/>
              </a:rPr>
              <a:t>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객체가 있더라도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개별 객체에 대한 고려 안 함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PSPNet, ICNet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03E3D-804E-5967-4745-5037B5228F0E}"/>
              </a:ext>
            </a:extLst>
          </p:cNvPr>
          <p:cNvSpPr txBox="1"/>
          <p:nvPr/>
        </p:nvSpPr>
        <p:spPr>
          <a:xfrm>
            <a:off x="4351282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클래스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R-CNN, YOLO </a:t>
            </a:r>
            <a:r>
              <a:rPr lang="ko-KR" altLang="en-US" sz="1600" dirty="0">
                <a:latin typeface="+mn-ea"/>
              </a:rPr>
              <a:t>계열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8FB01-71C6-A21C-3E75-D4CCFA553748}"/>
              </a:ext>
            </a:extLst>
          </p:cNvPr>
          <p:cNvSpPr txBox="1"/>
          <p:nvPr/>
        </p:nvSpPr>
        <p:spPr>
          <a:xfrm>
            <a:off x="8387253" y="4775848"/>
            <a:ext cx="34894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다수 객체의 위치와 </a:t>
            </a:r>
            <a:r>
              <a:rPr lang="ko-KR" altLang="en-US" sz="1600" dirty="0" err="1">
                <a:latin typeface="+mn-ea"/>
              </a:rPr>
              <a:t>객체별</a:t>
            </a:r>
            <a:r>
              <a:rPr lang="ko-KR" altLang="en-US" sz="1600" dirty="0">
                <a:latin typeface="+mn-ea"/>
              </a:rPr>
              <a:t> 픽셀 분류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같은 클래스 객체도 다른 객체로 간주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Mask-RCNN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8E3CD-54D7-E62E-AA28-D92A5CBDF282}"/>
              </a:ext>
            </a:extLst>
          </p:cNvPr>
          <p:cNvSpPr txBox="1"/>
          <p:nvPr/>
        </p:nvSpPr>
        <p:spPr>
          <a:xfrm>
            <a:off x="9616966" y="1231785"/>
            <a:ext cx="2356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데이터셋 </a:t>
            </a:r>
            <a:r>
              <a:rPr lang="en-GB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CityScapes)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95D24F-C59C-AA69-63B1-B3F7279AFFE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73C994-9E59-C1F0-BD72-C8236F8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07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40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0779BD-7500-C082-EA3F-F66CE87AE9FE}"/>
              </a:ext>
            </a:extLst>
          </p:cNvPr>
          <p:cNvSpPr txBox="1"/>
          <p:nvPr/>
        </p:nvSpPr>
        <p:spPr>
          <a:xfrm>
            <a:off x="520262" y="6017796"/>
            <a:ext cx="60960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괄호 안의 숫자는 입력 특성 맵 대비 특성 맵의 해상도 비율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2241175" y="2187389"/>
            <a:ext cx="1801907" cy="1963270"/>
          </a:xfrm>
          <a:custGeom>
            <a:avLst/>
            <a:gdLst>
              <a:gd name="connsiteX0" fmla="*/ 0 w 1801907"/>
              <a:gd name="connsiteY0" fmla="*/ 125557 h 1963270"/>
              <a:gd name="connsiteX1" fmla="*/ 125557 w 1801907"/>
              <a:gd name="connsiteY1" fmla="*/ 0 h 1963270"/>
              <a:gd name="connsiteX2" fmla="*/ 626980 w 1801907"/>
              <a:gd name="connsiteY2" fmla="*/ 0 h 1963270"/>
              <a:gd name="connsiteX3" fmla="*/ 1143911 w 1801907"/>
              <a:gd name="connsiteY3" fmla="*/ 0 h 1963270"/>
              <a:gd name="connsiteX4" fmla="*/ 1676350 w 1801907"/>
              <a:gd name="connsiteY4" fmla="*/ 0 h 1963270"/>
              <a:gd name="connsiteX5" fmla="*/ 1801907 w 1801907"/>
              <a:gd name="connsiteY5" fmla="*/ 125557 h 1963270"/>
              <a:gd name="connsiteX6" fmla="*/ 1801907 w 1801907"/>
              <a:gd name="connsiteY6" fmla="*/ 679154 h 1963270"/>
              <a:gd name="connsiteX7" fmla="*/ 1801907 w 1801907"/>
              <a:gd name="connsiteY7" fmla="*/ 1266994 h 1963270"/>
              <a:gd name="connsiteX8" fmla="*/ 1801907 w 1801907"/>
              <a:gd name="connsiteY8" fmla="*/ 1837713 h 1963270"/>
              <a:gd name="connsiteX9" fmla="*/ 1676350 w 1801907"/>
              <a:gd name="connsiteY9" fmla="*/ 1963270 h 1963270"/>
              <a:gd name="connsiteX10" fmla="*/ 1205943 w 1801907"/>
              <a:gd name="connsiteY10" fmla="*/ 1963270 h 1963270"/>
              <a:gd name="connsiteX11" fmla="*/ 720028 w 1801907"/>
              <a:gd name="connsiteY11" fmla="*/ 1963270 h 1963270"/>
              <a:gd name="connsiteX12" fmla="*/ 125557 w 1801907"/>
              <a:gd name="connsiteY12" fmla="*/ 1963270 h 1963270"/>
              <a:gd name="connsiteX13" fmla="*/ 0 w 1801907"/>
              <a:gd name="connsiteY13" fmla="*/ 1837713 h 1963270"/>
              <a:gd name="connsiteX14" fmla="*/ 0 w 1801907"/>
              <a:gd name="connsiteY14" fmla="*/ 1318359 h 1963270"/>
              <a:gd name="connsiteX15" fmla="*/ 0 w 1801907"/>
              <a:gd name="connsiteY15" fmla="*/ 781883 h 1963270"/>
              <a:gd name="connsiteX16" fmla="*/ 0 w 1801907"/>
              <a:gd name="connsiteY16" fmla="*/ 125557 h 196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1907" h="1963270" extrusionOk="0">
                <a:moveTo>
                  <a:pt x="0" y="125557"/>
                </a:moveTo>
                <a:cubicBezTo>
                  <a:pt x="-11840" y="56799"/>
                  <a:pt x="61766" y="-535"/>
                  <a:pt x="125557" y="0"/>
                </a:cubicBezTo>
                <a:cubicBezTo>
                  <a:pt x="318038" y="18104"/>
                  <a:pt x="488952" y="-14426"/>
                  <a:pt x="626980" y="0"/>
                </a:cubicBezTo>
                <a:cubicBezTo>
                  <a:pt x="765008" y="14426"/>
                  <a:pt x="1000404" y="21494"/>
                  <a:pt x="1143911" y="0"/>
                </a:cubicBezTo>
                <a:cubicBezTo>
                  <a:pt x="1287418" y="-21494"/>
                  <a:pt x="1562504" y="-23596"/>
                  <a:pt x="1676350" y="0"/>
                </a:cubicBezTo>
                <a:cubicBezTo>
                  <a:pt x="1744255" y="-16458"/>
                  <a:pt x="1800287" y="39531"/>
                  <a:pt x="1801907" y="125557"/>
                </a:cubicBezTo>
                <a:cubicBezTo>
                  <a:pt x="1816181" y="330754"/>
                  <a:pt x="1820354" y="443494"/>
                  <a:pt x="1801907" y="679154"/>
                </a:cubicBezTo>
                <a:cubicBezTo>
                  <a:pt x="1783460" y="914814"/>
                  <a:pt x="1787345" y="1113028"/>
                  <a:pt x="1801907" y="1266994"/>
                </a:cubicBezTo>
                <a:cubicBezTo>
                  <a:pt x="1816469" y="1420960"/>
                  <a:pt x="1803426" y="1616702"/>
                  <a:pt x="1801907" y="1837713"/>
                </a:cubicBezTo>
                <a:cubicBezTo>
                  <a:pt x="1799331" y="1913527"/>
                  <a:pt x="1735037" y="1960927"/>
                  <a:pt x="1676350" y="1963270"/>
                </a:cubicBezTo>
                <a:cubicBezTo>
                  <a:pt x="1482508" y="1978608"/>
                  <a:pt x="1312767" y="1979046"/>
                  <a:pt x="1205943" y="1963270"/>
                </a:cubicBezTo>
                <a:cubicBezTo>
                  <a:pt x="1099119" y="1947494"/>
                  <a:pt x="822323" y="1962381"/>
                  <a:pt x="720028" y="1963270"/>
                </a:cubicBezTo>
                <a:cubicBezTo>
                  <a:pt x="617734" y="1964159"/>
                  <a:pt x="412053" y="1991174"/>
                  <a:pt x="125557" y="1963270"/>
                </a:cubicBezTo>
                <a:cubicBezTo>
                  <a:pt x="54822" y="1958779"/>
                  <a:pt x="-3269" y="1903652"/>
                  <a:pt x="0" y="1837713"/>
                </a:cubicBezTo>
                <a:cubicBezTo>
                  <a:pt x="-13217" y="1650516"/>
                  <a:pt x="-3255" y="1572891"/>
                  <a:pt x="0" y="1318359"/>
                </a:cubicBezTo>
                <a:cubicBezTo>
                  <a:pt x="3255" y="1063827"/>
                  <a:pt x="-22449" y="938004"/>
                  <a:pt x="0" y="781883"/>
                </a:cubicBezTo>
                <a:cubicBezTo>
                  <a:pt x="22449" y="625762"/>
                  <a:pt x="-17030" y="423017"/>
                  <a:pt x="0" y="125557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C0E9C-EA27-A92B-A63B-0A3DFB30741E}"/>
              </a:ext>
            </a:extLst>
          </p:cNvPr>
          <p:cNvSpPr/>
          <p:nvPr/>
        </p:nvSpPr>
        <p:spPr>
          <a:xfrm>
            <a:off x="4114800" y="1921499"/>
            <a:ext cx="4805082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5DBFC-8605-8964-B767-9B4AA3F84721}"/>
              </a:ext>
            </a:extLst>
          </p:cNvPr>
          <p:cNvSpPr/>
          <p:nvPr/>
        </p:nvSpPr>
        <p:spPr>
          <a:xfrm>
            <a:off x="618564" y="4222376"/>
            <a:ext cx="3496236" cy="1659124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2152C7-B671-7191-019E-9A923E37FA4B}"/>
              </a:ext>
            </a:extLst>
          </p:cNvPr>
          <p:cNvSpPr/>
          <p:nvPr/>
        </p:nvSpPr>
        <p:spPr>
          <a:xfrm>
            <a:off x="618564" y="1921497"/>
            <a:ext cx="1550893" cy="2300877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8DCD0-AC52-29FC-9AB7-DD801DB82915}"/>
              </a:ext>
            </a:extLst>
          </p:cNvPr>
          <p:cNvSpPr txBox="1"/>
          <p:nvPr/>
        </p:nvSpPr>
        <p:spPr>
          <a:xfrm>
            <a:off x="4137212" y="3437441"/>
            <a:ext cx="59749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PSPNet with 50+ layers</a:t>
            </a:r>
            <a:r>
              <a:rPr lang="ko-KR" altLang="en-US" sz="1600" dirty="0">
                <a:latin typeface="+mn-ea"/>
              </a:rPr>
              <a:t>의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가중치를 공유</a:t>
            </a:r>
            <a:r>
              <a:rPr lang="ko-KR" altLang="en-US" sz="1600" dirty="0">
                <a:latin typeface="+mn-ea"/>
              </a:rPr>
              <a:t>함으로써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연산 시간 감소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39B88-74F4-84A9-3A3E-C4DC3EF0C2D1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</a:t>
            </a:r>
            <a:r>
              <a:rPr lang="ko-KR" altLang="en-US" sz="2400" dirty="0">
                <a:latin typeface="+mj-ea"/>
                <a:ea typeface="+mj-ea"/>
              </a:rPr>
              <a:t>가중치 공유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3339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41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007224" y="3101788"/>
            <a:ext cx="923364" cy="2613208"/>
          </a:xfrm>
          <a:custGeom>
            <a:avLst/>
            <a:gdLst>
              <a:gd name="connsiteX0" fmla="*/ 0 w 923364"/>
              <a:gd name="connsiteY0" fmla="*/ 64340 h 2613208"/>
              <a:gd name="connsiteX1" fmla="*/ 64340 w 923364"/>
              <a:gd name="connsiteY1" fmla="*/ 0 h 2613208"/>
              <a:gd name="connsiteX2" fmla="*/ 453735 w 923364"/>
              <a:gd name="connsiteY2" fmla="*/ 0 h 2613208"/>
              <a:gd name="connsiteX3" fmla="*/ 859024 w 923364"/>
              <a:gd name="connsiteY3" fmla="*/ 0 h 2613208"/>
              <a:gd name="connsiteX4" fmla="*/ 923364 w 923364"/>
              <a:gd name="connsiteY4" fmla="*/ 64340 h 2613208"/>
              <a:gd name="connsiteX5" fmla="*/ 923364 w 923364"/>
              <a:gd name="connsiteY5" fmla="*/ 660627 h 2613208"/>
              <a:gd name="connsiteX6" fmla="*/ 923364 w 923364"/>
              <a:gd name="connsiteY6" fmla="*/ 1256913 h 2613208"/>
              <a:gd name="connsiteX7" fmla="*/ 923364 w 923364"/>
              <a:gd name="connsiteY7" fmla="*/ 1902891 h 2613208"/>
              <a:gd name="connsiteX8" fmla="*/ 923364 w 923364"/>
              <a:gd name="connsiteY8" fmla="*/ 2548868 h 2613208"/>
              <a:gd name="connsiteX9" fmla="*/ 859024 w 923364"/>
              <a:gd name="connsiteY9" fmla="*/ 2613208 h 2613208"/>
              <a:gd name="connsiteX10" fmla="*/ 485523 w 923364"/>
              <a:gd name="connsiteY10" fmla="*/ 2613208 h 2613208"/>
              <a:gd name="connsiteX11" fmla="*/ 64340 w 923364"/>
              <a:gd name="connsiteY11" fmla="*/ 2613208 h 2613208"/>
              <a:gd name="connsiteX12" fmla="*/ 0 w 923364"/>
              <a:gd name="connsiteY12" fmla="*/ 2548868 h 2613208"/>
              <a:gd name="connsiteX13" fmla="*/ 0 w 923364"/>
              <a:gd name="connsiteY13" fmla="*/ 1952581 h 2613208"/>
              <a:gd name="connsiteX14" fmla="*/ 0 w 923364"/>
              <a:gd name="connsiteY14" fmla="*/ 1381140 h 2613208"/>
              <a:gd name="connsiteX15" fmla="*/ 0 w 923364"/>
              <a:gd name="connsiteY15" fmla="*/ 809698 h 2613208"/>
              <a:gd name="connsiteX16" fmla="*/ 0 w 923364"/>
              <a:gd name="connsiteY16" fmla="*/ 64340 h 26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3364" h="2613208" extrusionOk="0">
                <a:moveTo>
                  <a:pt x="0" y="64340"/>
                </a:moveTo>
                <a:cubicBezTo>
                  <a:pt x="-965" y="28854"/>
                  <a:pt x="37355" y="-824"/>
                  <a:pt x="64340" y="0"/>
                </a:cubicBezTo>
                <a:cubicBezTo>
                  <a:pt x="167464" y="-1102"/>
                  <a:pt x="314380" y="17086"/>
                  <a:pt x="453735" y="0"/>
                </a:cubicBezTo>
                <a:cubicBezTo>
                  <a:pt x="593091" y="-17086"/>
                  <a:pt x="732571" y="-191"/>
                  <a:pt x="859024" y="0"/>
                </a:cubicBezTo>
                <a:cubicBezTo>
                  <a:pt x="893092" y="335"/>
                  <a:pt x="917984" y="34490"/>
                  <a:pt x="923364" y="64340"/>
                </a:cubicBezTo>
                <a:cubicBezTo>
                  <a:pt x="923151" y="347517"/>
                  <a:pt x="912262" y="415131"/>
                  <a:pt x="923364" y="660627"/>
                </a:cubicBezTo>
                <a:cubicBezTo>
                  <a:pt x="934466" y="906123"/>
                  <a:pt x="927641" y="1061624"/>
                  <a:pt x="923364" y="1256913"/>
                </a:cubicBezTo>
                <a:cubicBezTo>
                  <a:pt x="919087" y="1452202"/>
                  <a:pt x="936815" y="1691366"/>
                  <a:pt x="923364" y="1902891"/>
                </a:cubicBezTo>
                <a:cubicBezTo>
                  <a:pt x="909913" y="2114416"/>
                  <a:pt x="915046" y="2329491"/>
                  <a:pt x="923364" y="2548868"/>
                </a:cubicBezTo>
                <a:cubicBezTo>
                  <a:pt x="920262" y="2592195"/>
                  <a:pt x="889743" y="2612149"/>
                  <a:pt x="859024" y="2613208"/>
                </a:cubicBezTo>
                <a:cubicBezTo>
                  <a:pt x="756743" y="2625151"/>
                  <a:pt x="591404" y="2620260"/>
                  <a:pt x="485523" y="2613208"/>
                </a:cubicBezTo>
                <a:cubicBezTo>
                  <a:pt x="379642" y="2606156"/>
                  <a:pt x="172328" y="2632690"/>
                  <a:pt x="64340" y="2613208"/>
                </a:cubicBezTo>
                <a:cubicBezTo>
                  <a:pt x="34492" y="2615896"/>
                  <a:pt x="1920" y="2583771"/>
                  <a:pt x="0" y="2548868"/>
                </a:cubicBezTo>
                <a:cubicBezTo>
                  <a:pt x="22994" y="2352965"/>
                  <a:pt x="22564" y="2180171"/>
                  <a:pt x="0" y="1952581"/>
                </a:cubicBezTo>
                <a:cubicBezTo>
                  <a:pt x="-22564" y="1724991"/>
                  <a:pt x="5664" y="1662546"/>
                  <a:pt x="0" y="1381140"/>
                </a:cubicBezTo>
                <a:cubicBezTo>
                  <a:pt x="-5664" y="1099734"/>
                  <a:pt x="2316" y="1028267"/>
                  <a:pt x="0" y="809698"/>
                </a:cubicBezTo>
                <a:cubicBezTo>
                  <a:pt x="-2316" y="591129"/>
                  <a:pt x="-29575" y="406962"/>
                  <a:pt x="0" y="6434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8838B-0AAC-FC8E-0586-0923507FD010}"/>
              </a:ext>
            </a:extLst>
          </p:cNvPr>
          <p:cNvSpPr/>
          <p:nvPr/>
        </p:nvSpPr>
        <p:spPr>
          <a:xfrm>
            <a:off x="5002306" y="1921499"/>
            <a:ext cx="3917576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43FE65-2FA5-76A6-3BF2-A23E9AC98D28}"/>
              </a:ext>
            </a:extLst>
          </p:cNvPr>
          <p:cNvSpPr/>
          <p:nvPr/>
        </p:nvSpPr>
        <p:spPr>
          <a:xfrm>
            <a:off x="667871" y="1921499"/>
            <a:ext cx="32676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5320D7-02F4-BAF8-555B-3230D85831D5}"/>
              </a:ext>
            </a:extLst>
          </p:cNvPr>
          <p:cNvSpPr/>
          <p:nvPr/>
        </p:nvSpPr>
        <p:spPr>
          <a:xfrm>
            <a:off x="3935506" y="1921500"/>
            <a:ext cx="1066800" cy="110857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Feature Fusion (CFF)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693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42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007224" y="3101788"/>
            <a:ext cx="804987" cy="2613208"/>
          </a:xfrm>
          <a:custGeom>
            <a:avLst/>
            <a:gdLst>
              <a:gd name="connsiteX0" fmla="*/ 0 w 804987"/>
              <a:gd name="connsiteY0" fmla="*/ 56091 h 2613208"/>
              <a:gd name="connsiteX1" fmla="*/ 56091 w 804987"/>
              <a:gd name="connsiteY1" fmla="*/ 0 h 2613208"/>
              <a:gd name="connsiteX2" fmla="*/ 748896 w 804987"/>
              <a:gd name="connsiteY2" fmla="*/ 0 h 2613208"/>
              <a:gd name="connsiteX3" fmla="*/ 804987 w 804987"/>
              <a:gd name="connsiteY3" fmla="*/ 56091 h 2613208"/>
              <a:gd name="connsiteX4" fmla="*/ 804987 w 804987"/>
              <a:gd name="connsiteY4" fmla="*/ 631327 h 2613208"/>
              <a:gd name="connsiteX5" fmla="*/ 804987 w 804987"/>
              <a:gd name="connsiteY5" fmla="*/ 1181553 h 2613208"/>
              <a:gd name="connsiteX6" fmla="*/ 804987 w 804987"/>
              <a:gd name="connsiteY6" fmla="*/ 1781799 h 2613208"/>
              <a:gd name="connsiteX7" fmla="*/ 804987 w 804987"/>
              <a:gd name="connsiteY7" fmla="*/ 2557117 h 2613208"/>
              <a:gd name="connsiteX8" fmla="*/ 748896 w 804987"/>
              <a:gd name="connsiteY8" fmla="*/ 2613208 h 2613208"/>
              <a:gd name="connsiteX9" fmla="*/ 56091 w 804987"/>
              <a:gd name="connsiteY9" fmla="*/ 2613208 h 2613208"/>
              <a:gd name="connsiteX10" fmla="*/ 0 w 804987"/>
              <a:gd name="connsiteY10" fmla="*/ 2557117 h 2613208"/>
              <a:gd name="connsiteX11" fmla="*/ 0 w 804987"/>
              <a:gd name="connsiteY11" fmla="*/ 2006891 h 2613208"/>
              <a:gd name="connsiteX12" fmla="*/ 0 w 804987"/>
              <a:gd name="connsiteY12" fmla="*/ 1381635 h 2613208"/>
              <a:gd name="connsiteX13" fmla="*/ 0 w 804987"/>
              <a:gd name="connsiteY13" fmla="*/ 706358 h 2613208"/>
              <a:gd name="connsiteX14" fmla="*/ 0 w 804987"/>
              <a:gd name="connsiteY14" fmla="*/ 56091 h 26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987" h="2613208" extrusionOk="0">
                <a:moveTo>
                  <a:pt x="0" y="56091"/>
                </a:moveTo>
                <a:cubicBezTo>
                  <a:pt x="-3086" y="25265"/>
                  <a:pt x="28239" y="-301"/>
                  <a:pt x="56091" y="0"/>
                </a:cubicBezTo>
                <a:cubicBezTo>
                  <a:pt x="285902" y="17911"/>
                  <a:pt x="451648" y="-27134"/>
                  <a:pt x="748896" y="0"/>
                </a:cubicBezTo>
                <a:cubicBezTo>
                  <a:pt x="782944" y="-2224"/>
                  <a:pt x="806255" y="18097"/>
                  <a:pt x="804987" y="56091"/>
                </a:cubicBezTo>
                <a:cubicBezTo>
                  <a:pt x="807057" y="333382"/>
                  <a:pt x="817186" y="402029"/>
                  <a:pt x="804987" y="631327"/>
                </a:cubicBezTo>
                <a:cubicBezTo>
                  <a:pt x="792788" y="860625"/>
                  <a:pt x="782186" y="1036974"/>
                  <a:pt x="804987" y="1181553"/>
                </a:cubicBezTo>
                <a:cubicBezTo>
                  <a:pt x="827788" y="1326132"/>
                  <a:pt x="783795" y="1573892"/>
                  <a:pt x="804987" y="1781799"/>
                </a:cubicBezTo>
                <a:cubicBezTo>
                  <a:pt x="826179" y="1989706"/>
                  <a:pt x="813182" y="2238641"/>
                  <a:pt x="804987" y="2557117"/>
                </a:cubicBezTo>
                <a:cubicBezTo>
                  <a:pt x="803778" y="2587602"/>
                  <a:pt x="780997" y="2606538"/>
                  <a:pt x="748896" y="2613208"/>
                </a:cubicBezTo>
                <a:cubicBezTo>
                  <a:pt x="426799" y="2617321"/>
                  <a:pt x="245456" y="2591484"/>
                  <a:pt x="56091" y="2613208"/>
                </a:cubicBezTo>
                <a:cubicBezTo>
                  <a:pt x="27292" y="2615258"/>
                  <a:pt x="-3026" y="2581824"/>
                  <a:pt x="0" y="2557117"/>
                </a:cubicBezTo>
                <a:cubicBezTo>
                  <a:pt x="1915" y="2418213"/>
                  <a:pt x="19478" y="2127848"/>
                  <a:pt x="0" y="2006891"/>
                </a:cubicBezTo>
                <a:cubicBezTo>
                  <a:pt x="-19478" y="1885934"/>
                  <a:pt x="-17042" y="1579219"/>
                  <a:pt x="0" y="1381635"/>
                </a:cubicBezTo>
                <a:cubicBezTo>
                  <a:pt x="17042" y="1184051"/>
                  <a:pt x="-32212" y="961586"/>
                  <a:pt x="0" y="706358"/>
                </a:cubicBezTo>
                <a:cubicBezTo>
                  <a:pt x="32212" y="451130"/>
                  <a:pt x="25594" y="243731"/>
                  <a:pt x="0" y="56091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8838B-0AAC-FC8E-0586-0923507FD010}"/>
              </a:ext>
            </a:extLst>
          </p:cNvPr>
          <p:cNvSpPr/>
          <p:nvPr/>
        </p:nvSpPr>
        <p:spPr>
          <a:xfrm>
            <a:off x="4876034" y="1921499"/>
            <a:ext cx="4043848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43FE65-2FA5-76A6-3BF2-A23E9AC98D28}"/>
              </a:ext>
            </a:extLst>
          </p:cNvPr>
          <p:cNvSpPr/>
          <p:nvPr/>
        </p:nvSpPr>
        <p:spPr>
          <a:xfrm>
            <a:off x="667871" y="1921499"/>
            <a:ext cx="32676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5320D7-02F4-BAF8-555B-3230D85831D5}"/>
              </a:ext>
            </a:extLst>
          </p:cNvPr>
          <p:cNvSpPr/>
          <p:nvPr/>
        </p:nvSpPr>
        <p:spPr>
          <a:xfrm>
            <a:off x="3935506" y="1921500"/>
            <a:ext cx="940528" cy="110857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Feature Fusion (CFF)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24B4AF-0F29-2BAB-8500-9CCB8032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98" y="2114996"/>
            <a:ext cx="385714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2C7C60-2BB5-3DD5-F715-A721D674BE82}"/>
              </a:ext>
            </a:extLst>
          </p:cNvPr>
          <p:cNvSpPr txBox="1"/>
          <p:nvPr/>
        </p:nvSpPr>
        <p:spPr>
          <a:xfrm>
            <a:off x="9516000" y="2114996"/>
            <a:ext cx="2340000" cy="1538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F1 (</a:t>
            </a:r>
            <a:r>
              <a:rPr lang="ko-KR" altLang="en-US" sz="1600" dirty="0">
                <a:latin typeface="+mn-ea"/>
              </a:rPr>
              <a:t>저해상도 특성 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C1 × H1 × W1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입력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F2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고해상도 특성 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크기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: C2 ×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H2 × W2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3CB7B-5BFC-E003-16D9-439370C6A9D2}"/>
              </a:ext>
            </a:extLst>
          </p:cNvPr>
          <p:cNvSpPr txBox="1"/>
          <p:nvPr/>
        </p:nvSpPr>
        <p:spPr>
          <a:xfrm>
            <a:off x="9516000" y="4976332"/>
            <a:ext cx="23400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 F2’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(Fusion</a:t>
            </a:r>
            <a:r>
              <a:rPr lang="ko-KR" altLang="en-US" sz="1600" dirty="0">
                <a:latin typeface="+mn-ea"/>
              </a:rPr>
              <a:t> 특성 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C3 ×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H2 × W2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9B2DC-B77B-3C64-8AD7-1DABBDB94C88}"/>
              </a:ext>
            </a:extLst>
          </p:cNvPr>
          <p:cNvSpPr txBox="1"/>
          <p:nvPr/>
        </p:nvSpPr>
        <p:spPr>
          <a:xfrm>
            <a:off x="4009607" y="326250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F1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D86B5-5A8D-864F-5273-787F198F800C}"/>
              </a:ext>
            </a:extLst>
          </p:cNvPr>
          <p:cNvSpPr txBox="1"/>
          <p:nvPr/>
        </p:nvSpPr>
        <p:spPr>
          <a:xfrm>
            <a:off x="3915493" y="36071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360B8-43E8-66D4-1DB9-ED960BBFD66A}"/>
              </a:ext>
            </a:extLst>
          </p:cNvPr>
          <p:cNvSpPr txBox="1"/>
          <p:nvPr/>
        </p:nvSpPr>
        <p:spPr>
          <a:xfrm>
            <a:off x="4108219" y="46007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3B4D3-0B91-5FC8-8B0A-6C0EC683D68B}"/>
              </a:ext>
            </a:extLst>
          </p:cNvPr>
          <p:cNvSpPr txBox="1"/>
          <p:nvPr/>
        </p:nvSpPr>
        <p:spPr>
          <a:xfrm>
            <a:off x="3915493" y="4945392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528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43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007224" y="3101788"/>
            <a:ext cx="804987" cy="2613208"/>
          </a:xfrm>
          <a:custGeom>
            <a:avLst/>
            <a:gdLst>
              <a:gd name="connsiteX0" fmla="*/ 0 w 804987"/>
              <a:gd name="connsiteY0" fmla="*/ 56091 h 2613208"/>
              <a:gd name="connsiteX1" fmla="*/ 56091 w 804987"/>
              <a:gd name="connsiteY1" fmla="*/ 0 h 2613208"/>
              <a:gd name="connsiteX2" fmla="*/ 748896 w 804987"/>
              <a:gd name="connsiteY2" fmla="*/ 0 h 2613208"/>
              <a:gd name="connsiteX3" fmla="*/ 804987 w 804987"/>
              <a:gd name="connsiteY3" fmla="*/ 56091 h 2613208"/>
              <a:gd name="connsiteX4" fmla="*/ 804987 w 804987"/>
              <a:gd name="connsiteY4" fmla="*/ 631327 h 2613208"/>
              <a:gd name="connsiteX5" fmla="*/ 804987 w 804987"/>
              <a:gd name="connsiteY5" fmla="*/ 1181553 h 2613208"/>
              <a:gd name="connsiteX6" fmla="*/ 804987 w 804987"/>
              <a:gd name="connsiteY6" fmla="*/ 1781799 h 2613208"/>
              <a:gd name="connsiteX7" fmla="*/ 804987 w 804987"/>
              <a:gd name="connsiteY7" fmla="*/ 2557117 h 2613208"/>
              <a:gd name="connsiteX8" fmla="*/ 748896 w 804987"/>
              <a:gd name="connsiteY8" fmla="*/ 2613208 h 2613208"/>
              <a:gd name="connsiteX9" fmla="*/ 56091 w 804987"/>
              <a:gd name="connsiteY9" fmla="*/ 2613208 h 2613208"/>
              <a:gd name="connsiteX10" fmla="*/ 0 w 804987"/>
              <a:gd name="connsiteY10" fmla="*/ 2557117 h 2613208"/>
              <a:gd name="connsiteX11" fmla="*/ 0 w 804987"/>
              <a:gd name="connsiteY11" fmla="*/ 2006891 h 2613208"/>
              <a:gd name="connsiteX12" fmla="*/ 0 w 804987"/>
              <a:gd name="connsiteY12" fmla="*/ 1381635 h 2613208"/>
              <a:gd name="connsiteX13" fmla="*/ 0 w 804987"/>
              <a:gd name="connsiteY13" fmla="*/ 706358 h 2613208"/>
              <a:gd name="connsiteX14" fmla="*/ 0 w 804987"/>
              <a:gd name="connsiteY14" fmla="*/ 56091 h 261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4987" h="2613208" extrusionOk="0">
                <a:moveTo>
                  <a:pt x="0" y="56091"/>
                </a:moveTo>
                <a:cubicBezTo>
                  <a:pt x="-3086" y="25265"/>
                  <a:pt x="28239" y="-301"/>
                  <a:pt x="56091" y="0"/>
                </a:cubicBezTo>
                <a:cubicBezTo>
                  <a:pt x="285902" y="17911"/>
                  <a:pt x="451648" y="-27134"/>
                  <a:pt x="748896" y="0"/>
                </a:cubicBezTo>
                <a:cubicBezTo>
                  <a:pt x="782944" y="-2224"/>
                  <a:pt x="806255" y="18097"/>
                  <a:pt x="804987" y="56091"/>
                </a:cubicBezTo>
                <a:cubicBezTo>
                  <a:pt x="807057" y="333382"/>
                  <a:pt x="817186" y="402029"/>
                  <a:pt x="804987" y="631327"/>
                </a:cubicBezTo>
                <a:cubicBezTo>
                  <a:pt x="792788" y="860625"/>
                  <a:pt x="782186" y="1036974"/>
                  <a:pt x="804987" y="1181553"/>
                </a:cubicBezTo>
                <a:cubicBezTo>
                  <a:pt x="827788" y="1326132"/>
                  <a:pt x="783795" y="1573892"/>
                  <a:pt x="804987" y="1781799"/>
                </a:cubicBezTo>
                <a:cubicBezTo>
                  <a:pt x="826179" y="1989706"/>
                  <a:pt x="813182" y="2238641"/>
                  <a:pt x="804987" y="2557117"/>
                </a:cubicBezTo>
                <a:cubicBezTo>
                  <a:pt x="803778" y="2587602"/>
                  <a:pt x="780997" y="2606538"/>
                  <a:pt x="748896" y="2613208"/>
                </a:cubicBezTo>
                <a:cubicBezTo>
                  <a:pt x="426799" y="2617321"/>
                  <a:pt x="245456" y="2591484"/>
                  <a:pt x="56091" y="2613208"/>
                </a:cubicBezTo>
                <a:cubicBezTo>
                  <a:pt x="27292" y="2615258"/>
                  <a:pt x="-3026" y="2581824"/>
                  <a:pt x="0" y="2557117"/>
                </a:cubicBezTo>
                <a:cubicBezTo>
                  <a:pt x="1915" y="2418213"/>
                  <a:pt x="19478" y="2127848"/>
                  <a:pt x="0" y="2006891"/>
                </a:cubicBezTo>
                <a:cubicBezTo>
                  <a:pt x="-19478" y="1885934"/>
                  <a:pt x="-17042" y="1579219"/>
                  <a:pt x="0" y="1381635"/>
                </a:cubicBezTo>
                <a:cubicBezTo>
                  <a:pt x="17042" y="1184051"/>
                  <a:pt x="-32212" y="961586"/>
                  <a:pt x="0" y="706358"/>
                </a:cubicBezTo>
                <a:cubicBezTo>
                  <a:pt x="32212" y="451130"/>
                  <a:pt x="25594" y="243731"/>
                  <a:pt x="0" y="56091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8838B-0AAC-FC8E-0586-0923507FD010}"/>
              </a:ext>
            </a:extLst>
          </p:cNvPr>
          <p:cNvSpPr/>
          <p:nvPr/>
        </p:nvSpPr>
        <p:spPr>
          <a:xfrm>
            <a:off x="4876034" y="1921499"/>
            <a:ext cx="4043848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43FE65-2FA5-76A6-3BF2-A23E9AC98D28}"/>
              </a:ext>
            </a:extLst>
          </p:cNvPr>
          <p:cNvSpPr/>
          <p:nvPr/>
        </p:nvSpPr>
        <p:spPr>
          <a:xfrm>
            <a:off x="667871" y="1921499"/>
            <a:ext cx="32676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5320D7-02F4-BAF8-555B-3230D85831D5}"/>
              </a:ext>
            </a:extLst>
          </p:cNvPr>
          <p:cNvSpPr/>
          <p:nvPr/>
        </p:nvSpPr>
        <p:spPr>
          <a:xfrm>
            <a:off x="3935506" y="1921500"/>
            <a:ext cx="940528" cy="1108572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Feature Fusion (CFF)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24B4AF-0F29-2BAB-8500-9CCB8032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98" y="2114996"/>
            <a:ext cx="3857143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2C7C60-2BB5-3DD5-F715-A721D674BE82}"/>
              </a:ext>
            </a:extLst>
          </p:cNvPr>
          <p:cNvSpPr txBox="1"/>
          <p:nvPr/>
        </p:nvSpPr>
        <p:spPr>
          <a:xfrm>
            <a:off x="9516000" y="2114996"/>
            <a:ext cx="2340000" cy="1538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F1 (</a:t>
            </a:r>
            <a:r>
              <a:rPr lang="ko-KR" altLang="en-US" sz="1600" dirty="0">
                <a:latin typeface="+mn-ea"/>
              </a:rPr>
              <a:t>저해상도 특성 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C1 × H1 × W1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입력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F2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고해상도 특성 맵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크기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: C2 ×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H2 × W2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3CB7B-5BFC-E003-16D9-439370C6A9D2}"/>
              </a:ext>
            </a:extLst>
          </p:cNvPr>
          <p:cNvSpPr txBox="1"/>
          <p:nvPr/>
        </p:nvSpPr>
        <p:spPr>
          <a:xfrm>
            <a:off x="9516000" y="4976332"/>
            <a:ext cx="23400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 F2’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(Fusion</a:t>
            </a:r>
            <a:r>
              <a:rPr lang="ko-KR" altLang="en-US" sz="1600" dirty="0">
                <a:latin typeface="+mn-ea"/>
              </a:rPr>
              <a:t> 특성 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C3 ×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H2 × W2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9B2DC-B77B-3C64-8AD7-1DABBDB94C88}"/>
              </a:ext>
            </a:extLst>
          </p:cNvPr>
          <p:cNvSpPr txBox="1"/>
          <p:nvPr/>
        </p:nvSpPr>
        <p:spPr>
          <a:xfrm>
            <a:off x="4009607" y="326250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F1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D86B5-5A8D-864F-5273-787F198F800C}"/>
              </a:ext>
            </a:extLst>
          </p:cNvPr>
          <p:cNvSpPr txBox="1"/>
          <p:nvPr/>
        </p:nvSpPr>
        <p:spPr>
          <a:xfrm>
            <a:off x="3915493" y="36071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F2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360B8-43E8-66D4-1DB9-ED960BBFD66A}"/>
              </a:ext>
            </a:extLst>
          </p:cNvPr>
          <p:cNvSpPr txBox="1"/>
          <p:nvPr/>
        </p:nvSpPr>
        <p:spPr>
          <a:xfrm>
            <a:off x="4108219" y="46007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3B4D3-0B91-5FC8-8B0A-6C0EC683D68B}"/>
              </a:ext>
            </a:extLst>
          </p:cNvPr>
          <p:cNvSpPr txBox="1"/>
          <p:nvPr/>
        </p:nvSpPr>
        <p:spPr>
          <a:xfrm>
            <a:off x="3915493" y="4945392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F2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D5628-708F-D74F-5A84-C2847B8B4911}"/>
              </a:ext>
            </a:extLst>
          </p:cNvPr>
          <p:cNvSpPr txBox="1"/>
          <p:nvPr/>
        </p:nvSpPr>
        <p:spPr>
          <a:xfrm>
            <a:off x="336000" y="2114996"/>
            <a:ext cx="3552460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★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CFF</a:t>
            </a:r>
            <a:r>
              <a:rPr lang="ko-KR" altLang="en-US" sz="1600" b="1" dirty="0">
                <a:latin typeface="+mn-ea"/>
              </a:rPr>
              <a:t> 사용 이유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저해상도의 </a:t>
            </a:r>
            <a:r>
              <a:rPr lang="en-US" altLang="ko-KR" sz="1600" dirty="0">
                <a:latin typeface="+mn-ea"/>
              </a:rPr>
              <a:t>rich semantic </a:t>
            </a:r>
            <a:r>
              <a:rPr lang="ko-KR" altLang="en-US" sz="1600" dirty="0">
                <a:latin typeface="+mn-ea"/>
              </a:rPr>
              <a:t>정보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+ </a:t>
            </a:r>
            <a:r>
              <a:rPr lang="ko-KR" altLang="en-US" sz="1600" dirty="0">
                <a:latin typeface="+mn-ea"/>
              </a:rPr>
              <a:t>고해상도의 경계 정보를 모두 포함</a:t>
            </a: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endParaRPr lang="en-US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★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F1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en-US" altLang="ko-KR" sz="1600" b="1" dirty="0">
                <a:latin typeface="+mn-ea"/>
              </a:rPr>
              <a:t>UPSAMPLE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x2</a:t>
            </a:r>
            <a:r>
              <a:rPr lang="ko-KR" altLang="en-US" sz="1600" b="1" dirty="0">
                <a:latin typeface="+mn-ea"/>
              </a:rPr>
              <a:t> 후</a:t>
            </a:r>
            <a:r>
              <a:rPr lang="en-US" altLang="ko-KR" sz="1600" b="1" dirty="0">
                <a:latin typeface="+mn-ea"/>
              </a:rPr>
              <a:t>,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DILATED CONV</a:t>
            </a:r>
            <a:r>
              <a:rPr lang="ko-KR" altLang="en-US" sz="1600" b="1" dirty="0">
                <a:latin typeface="+mn-ea"/>
              </a:rPr>
              <a:t>를 적용한 이유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ko-KR" sz="1600" dirty="0">
                <a:latin typeface="+mn-ea"/>
              </a:rPr>
              <a:t>Bilinear </a:t>
            </a:r>
            <a:r>
              <a:rPr lang="ko-KR" altLang="en-US" sz="1600" dirty="0">
                <a:latin typeface="+mn-ea"/>
              </a:rPr>
              <a:t>보간 </a:t>
            </a:r>
            <a:r>
              <a:rPr lang="en-US" altLang="ko-KR" sz="1600" dirty="0">
                <a:latin typeface="+mn-ea"/>
              </a:rPr>
              <a:t>(UPSAMPLE x2)</a:t>
            </a:r>
            <a:r>
              <a:rPr lang="ko-KR" altLang="en-US" sz="1600" dirty="0">
                <a:latin typeface="+mn-ea"/>
              </a:rPr>
              <a:t>은 연산시간이 거의 걸리지 않음</a:t>
            </a:r>
            <a:endParaRPr lang="en-US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ko-KR" sz="1600" dirty="0">
                <a:latin typeface="+mn-ea"/>
              </a:rPr>
              <a:t>Dilated convolution</a:t>
            </a:r>
            <a:r>
              <a:rPr lang="ko-KR" altLang="en-US" sz="1600" dirty="0">
                <a:latin typeface="+mn-ea"/>
              </a:rPr>
              <a:t>을 적용해 커널 사이즈를 줄여 연산시간 감소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3488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44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222376" y="1921499"/>
            <a:ext cx="2814918" cy="3960000"/>
          </a:xfrm>
          <a:custGeom>
            <a:avLst/>
            <a:gdLst>
              <a:gd name="connsiteX0" fmla="*/ 0 w 2814918"/>
              <a:gd name="connsiteY0" fmla="*/ 196143 h 3960000"/>
              <a:gd name="connsiteX1" fmla="*/ 196143 w 2814918"/>
              <a:gd name="connsiteY1" fmla="*/ 0 h 3960000"/>
              <a:gd name="connsiteX2" fmla="*/ 777575 w 2814918"/>
              <a:gd name="connsiteY2" fmla="*/ 0 h 3960000"/>
              <a:gd name="connsiteX3" fmla="*/ 1383233 w 2814918"/>
              <a:gd name="connsiteY3" fmla="*/ 0 h 3960000"/>
              <a:gd name="connsiteX4" fmla="*/ 1964664 w 2814918"/>
              <a:gd name="connsiteY4" fmla="*/ 0 h 3960000"/>
              <a:gd name="connsiteX5" fmla="*/ 2618775 w 2814918"/>
              <a:gd name="connsiteY5" fmla="*/ 0 h 3960000"/>
              <a:gd name="connsiteX6" fmla="*/ 2814918 w 2814918"/>
              <a:gd name="connsiteY6" fmla="*/ 196143 h 3960000"/>
              <a:gd name="connsiteX7" fmla="*/ 2814918 w 2814918"/>
              <a:gd name="connsiteY7" fmla="*/ 683731 h 3960000"/>
              <a:gd name="connsiteX8" fmla="*/ 2814918 w 2814918"/>
              <a:gd name="connsiteY8" fmla="*/ 1171318 h 3960000"/>
              <a:gd name="connsiteX9" fmla="*/ 2814918 w 2814918"/>
              <a:gd name="connsiteY9" fmla="*/ 1765937 h 3960000"/>
              <a:gd name="connsiteX10" fmla="*/ 2814918 w 2814918"/>
              <a:gd name="connsiteY10" fmla="*/ 2324879 h 3960000"/>
              <a:gd name="connsiteX11" fmla="*/ 2814918 w 2814918"/>
              <a:gd name="connsiteY11" fmla="*/ 2990852 h 3960000"/>
              <a:gd name="connsiteX12" fmla="*/ 2814918 w 2814918"/>
              <a:gd name="connsiteY12" fmla="*/ 3763857 h 3960000"/>
              <a:gd name="connsiteX13" fmla="*/ 2618775 w 2814918"/>
              <a:gd name="connsiteY13" fmla="*/ 3960000 h 3960000"/>
              <a:gd name="connsiteX14" fmla="*/ 2037343 w 2814918"/>
              <a:gd name="connsiteY14" fmla="*/ 3960000 h 3960000"/>
              <a:gd name="connsiteX15" fmla="*/ 1480138 w 2814918"/>
              <a:gd name="connsiteY15" fmla="*/ 3960000 h 3960000"/>
              <a:gd name="connsiteX16" fmla="*/ 922933 w 2814918"/>
              <a:gd name="connsiteY16" fmla="*/ 3960000 h 3960000"/>
              <a:gd name="connsiteX17" fmla="*/ 196143 w 2814918"/>
              <a:gd name="connsiteY17" fmla="*/ 3960000 h 3960000"/>
              <a:gd name="connsiteX18" fmla="*/ 0 w 2814918"/>
              <a:gd name="connsiteY18" fmla="*/ 3763857 h 3960000"/>
              <a:gd name="connsiteX19" fmla="*/ 0 w 2814918"/>
              <a:gd name="connsiteY19" fmla="*/ 3133561 h 3960000"/>
              <a:gd name="connsiteX20" fmla="*/ 0 w 2814918"/>
              <a:gd name="connsiteY20" fmla="*/ 2538942 h 3960000"/>
              <a:gd name="connsiteX21" fmla="*/ 0 w 2814918"/>
              <a:gd name="connsiteY21" fmla="*/ 1872969 h 3960000"/>
              <a:gd name="connsiteX22" fmla="*/ 0 w 2814918"/>
              <a:gd name="connsiteY22" fmla="*/ 1206995 h 3960000"/>
              <a:gd name="connsiteX23" fmla="*/ 0 w 2814918"/>
              <a:gd name="connsiteY23" fmla="*/ 196143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4918" h="3960000" extrusionOk="0">
                <a:moveTo>
                  <a:pt x="0" y="196143"/>
                </a:moveTo>
                <a:cubicBezTo>
                  <a:pt x="-19049" y="88757"/>
                  <a:pt x="93708" y="-568"/>
                  <a:pt x="196143" y="0"/>
                </a:cubicBezTo>
                <a:cubicBezTo>
                  <a:pt x="319344" y="8641"/>
                  <a:pt x="619953" y="11149"/>
                  <a:pt x="777575" y="0"/>
                </a:cubicBezTo>
                <a:cubicBezTo>
                  <a:pt x="935197" y="-11149"/>
                  <a:pt x="1203087" y="-14014"/>
                  <a:pt x="1383233" y="0"/>
                </a:cubicBezTo>
                <a:cubicBezTo>
                  <a:pt x="1563379" y="14014"/>
                  <a:pt x="1827335" y="-26495"/>
                  <a:pt x="1964664" y="0"/>
                </a:cubicBezTo>
                <a:cubicBezTo>
                  <a:pt x="2101993" y="26495"/>
                  <a:pt x="2364666" y="22331"/>
                  <a:pt x="2618775" y="0"/>
                </a:cubicBezTo>
                <a:cubicBezTo>
                  <a:pt x="2709199" y="-3836"/>
                  <a:pt x="2811206" y="83770"/>
                  <a:pt x="2814918" y="196143"/>
                </a:cubicBezTo>
                <a:cubicBezTo>
                  <a:pt x="2790658" y="318184"/>
                  <a:pt x="2811514" y="555884"/>
                  <a:pt x="2814918" y="683731"/>
                </a:cubicBezTo>
                <a:cubicBezTo>
                  <a:pt x="2818322" y="811578"/>
                  <a:pt x="2798459" y="1011251"/>
                  <a:pt x="2814918" y="1171318"/>
                </a:cubicBezTo>
                <a:cubicBezTo>
                  <a:pt x="2831377" y="1331385"/>
                  <a:pt x="2792345" y="1612827"/>
                  <a:pt x="2814918" y="1765937"/>
                </a:cubicBezTo>
                <a:cubicBezTo>
                  <a:pt x="2837491" y="1919047"/>
                  <a:pt x="2807876" y="2049146"/>
                  <a:pt x="2814918" y="2324879"/>
                </a:cubicBezTo>
                <a:cubicBezTo>
                  <a:pt x="2821960" y="2600612"/>
                  <a:pt x="2789290" y="2800534"/>
                  <a:pt x="2814918" y="2990852"/>
                </a:cubicBezTo>
                <a:cubicBezTo>
                  <a:pt x="2840546" y="3181170"/>
                  <a:pt x="2794587" y="3386740"/>
                  <a:pt x="2814918" y="3763857"/>
                </a:cubicBezTo>
                <a:cubicBezTo>
                  <a:pt x="2825209" y="3877050"/>
                  <a:pt x="2746509" y="3953622"/>
                  <a:pt x="2618775" y="3960000"/>
                </a:cubicBezTo>
                <a:cubicBezTo>
                  <a:pt x="2416329" y="3974357"/>
                  <a:pt x="2189147" y="3974385"/>
                  <a:pt x="2037343" y="3960000"/>
                </a:cubicBezTo>
                <a:cubicBezTo>
                  <a:pt x="1885539" y="3945615"/>
                  <a:pt x="1699738" y="3979229"/>
                  <a:pt x="1480138" y="3960000"/>
                </a:cubicBezTo>
                <a:cubicBezTo>
                  <a:pt x="1260538" y="3940771"/>
                  <a:pt x="1122198" y="3950016"/>
                  <a:pt x="922933" y="3960000"/>
                </a:cubicBezTo>
                <a:cubicBezTo>
                  <a:pt x="723669" y="3969984"/>
                  <a:pt x="406922" y="3926489"/>
                  <a:pt x="196143" y="3960000"/>
                </a:cubicBezTo>
                <a:cubicBezTo>
                  <a:pt x="73787" y="3950634"/>
                  <a:pt x="-10208" y="3871520"/>
                  <a:pt x="0" y="3763857"/>
                </a:cubicBezTo>
                <a:cubicBezTo>
                  <a:pt x="20560" y="3625476"/>
                  <a:pt x="17423" y="3424842"/>
                  <a:pt x="0" y="3133561"/>
                </a:cubicBezTo>
                <a:cubicBezTo>
                  <a:pt x="-17423" y="2842280"/>
                  <a:pt x="12107" y="2775303"/>
                  <a:pt x="0" y="2538942"/>
                </a:cubicBezTo>
                <a:cubicBezTo>
                  <a:pt x="-12107" y="2302581"/>
                  <a:pt x="29578" y="2141921"/>
                  <a:pt x="0" y="1872969"/>
                </a:cubicBezTo>
                <a:cubicBezTo>
                  <a:pt x="-29578" y="1604017"/>
                  <a:pt x="-24018" y="1396453"/>
                  <a:pt x="0" y="1206995"/>
                </a:cubicBezTo>
                <a:cubicBezTo>
                  <a:pt x="24018" y="1017537"/>
                  <a:pt x="26749" y="661841"/>
                  <a:pt x="0" y="19614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Label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Guidance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FA841-5DD5-61A0-ADF2-C86DE46CAA44}"/>
              </a:ext>
            </a:extLst>
          </p:cNvPr>
          <p:cNvSpPr/>
          <p:nvPr/>
        </p:nvSpPr>
        <p:spPr>
          <a:xfrm>
            <a:off x="7100046" y="1921499"/>
            <a:ext cx="18198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46349-227D-5296-D00D-D109F04CD8F4}"/>
              </a:ext>
            </a:extLst>
          </p:cNvPr>
          <p:cNvSpPr/>
          <p:nvPr/>
        </p:nvSpPr>
        <p:spPr>
          <a:xfrm>
            <a:off x="654423" y="1921499"/>
            <a:ext cx="3505201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7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45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222376" y="1921499"/>
            <a:ext cx="2814918" cy="3960000"/>
          </a:xfrm>
          <a:custGeom>
            <a:avLst/>
            <a:gdLst>
              <a:gd name="connsiteX0" fmla="*/ 0 w 2814918"/>
              <a:gd name="connsiteY0" fmla="*/ 196143 h 3960000"/>
              <a:gd name="connsiteX1" fmla="*/ 196143 w 2814918"/>
              <a:gd name="connsiteY1" fmla="*/ 0 h 3960000"/>
              <a:gd name="connsiteX2" fmla="*/ 777575 w 2814918"/>
              <a:gd name="connsiteY2" fmla="*/ 0 h 3960000"/>
              <a:gd name="connsiteX3" fmla="*/ 1383233 w 2814918"/>
              <a:gd name="connsiteY3" fmla="*/ 0 h 3960000"/>
              <a:gd name="connsiteX4" fmla="*/ 1964664 w 2814918"/>
              <a:gd name="connsiteY4" fmla="*/ 0 h 3960000"/>
              <a:gd name="connsiteX5" fmla="*/ 2618775 w 2814918"/>
              <a:gd name="connsiteY5" fmla="*/ 0 h 3960000"/>
              <a:gd name="connsiteX6" fmla="*/ 2814918 w 2814918"/>
              <a:gd name="connsiteY6" fmla="*/ 196143 h 3960000"/>
              <a:gd name="connsiteX7" fmla="*/ 2814918 w 2814918"/>
              <a:gd name="connsiteY7" fmla="*/ 683731 h 3960000"/>
              <a:gd name="connsiteX8" fmla="*/ 2814918 w 2814918"/>
              <a:gd name="connsiteY8" fmla="*/ 1171318 h 3960000"/>
              <a:gd name="connsiteX9" fmla="*/ 2814918 w 2814918"/>
              <a:gd name="connsiteY9" fmla="*/ 1765937 h 3960000"/>
              <a:gd name="connsiteX10" fmla="*/ 2814918 w 2814918"/>
              <a:gd name="connsiteY10" fmla="*/ 2324879 h 3960000"/>
              <a:gd name="connsiteX11" fmla="*/ 2814918 w 2814918"/>
              <a:gd name="connsiteY11" fmla="*/ 2990852 h 3960000"/>
              <a:gd name="connsiteX12" fmla="*/ 2814918 w 2814918"/>
              <a:gd name="connsiteY12" fmla="*/ 3763857 h 3960000"/>
              <a:gd name="connsiteX13" fmla="*/ 2618775 w 2814918"/>
              <a:gd name="connsiteY13" fmla="*/ 3960000 h 3960000"/>
              <a:gd name="connsiteX14" fmla="*/ 2037343 w 2814918"/>
              <a:gd name="connsiteY14" fmla="*/ 3960000 h 3960000"/>
              <a:gd name="connsiteX15" fmla="*/ 1480138 w 2814918"/>
              <a:gd name="connsiteY15" fmla="*/ 3960000 h 3960000"/>
              <a:gd name="connsiteX16" fmla="*/ 922933 w 2814918"/>
              <a:gd name="connsiteY16" fmla="*/ 3960000 h 3960000"/>
              <a:gd name="connsiteX17" fmla="*/ 196143 w 2814918"/>
              <a:gd name="connsiteY17" fmla="*/ 3960000 h 3960000"/>
              <a:gd name="connsiteX18" fmla="*/ 0 w 2814918"/>
              <a:gd name="connsiteY18" fmla="*/ 3763857 h 3960000"/>
              <a:gd name="connsiteX19" fmla="*/ 0 w 2814918"/>
              <a:gd name="connsiteY19" fmla="*/ 3133561 h 3960000"/>
              <a:gd name="connsiteX20" fmla="*/ 0 w 2814918"/>
              <a:gd name="connsiteY20" fmla="*/ 2538942 h 3960000"/>
              <a:gd name="connsiteX21" fmla="*/ 0 w 2814918"/>
              <a:gd name="connsiteY21" fmla="*/ 1872969 h 3960000"/>
              <a:gd name="connsiteX22" fmla="*/ 0 w 2814918"/>
              <a:gd name="connsiteY22" fmla="*/ 1206995 h 3960000"/>
              <a:gd name="connsiteX23" fmla="*/ 0 w 2814918"/>
              <a:gd name="connsiteY23" fmla="*/ 196143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4918" h="3960000" extrusionOk="0">
                <a:moveTo>
                  <a:pt x="0" y="196143"/>
                </a:moveTo>
                <a:cubicBezTo>
                  <a:pt x="-19049" y="88757"/>
                  <a:pt x="93708" y="-568"/>
                  <a:pt x="196143" y="0"/>
                </a:cubicBezTo>
                <a:cubicBezTo>
                  <a:pt x="319344" y="8641"/>
                  <a:pt x="619953" y="11149"/>
                  <a:pt x="777575" y="0"/>
                </a:cubicBezTo>
                <a:cubicBezTo>
                  <a:pt x="935197" y="-11149"/>
                  <a:pt x="1203087" y="-14014"/>
                  <a:pt x="1383233" y="0"/>
                </a:cubicBezTo>
                <a:cubicBezTo>
                  <a:pt x="1563379" y="14014"/>
                  <a:pt x="1827335" y="-26495"/>
                  <a:pt x="1964664" y="0"/>
                </a:cubicBezTo>
                <a:cubicBezTo>
                  <a:pt x="2101993" y="26495"/>
                  <a:pt x="2364666" y="22331"/>
                  <a:pt x="2618775" y="0"/>
                </a:cubicBezTo>
                <a:cubicBezTo>
                  <a:pt x="2709199" y="-3836"/>
                  <a:pt x="2811206" y="83770"/>
                  <a:pt x="2814918" y="196143"/>
                </a:cubicBezTo>
                <a:cubicBezTo>
                  <a:pt x="2790658" y="318184"/>
                  <a:pt x="2811514" y="555884"/>
                  <a:pt x="2814918" y="683731"/>
                </a:cubicBezTo>
                <a:cubicBezTo>
                  <a:pt x="2818322" y="811578"/>
                  <a:pt x="2798459" y="1011251"/>
                  <a:pt x="2814918" y="1171318"/>
                </a:cubicBezTo>
                <a:cubicBezTo>
                  <a:pt x="2831377" y="1331385"/>
                  <a:pt x="2792345" y="1612827"/>
                  <a:pt x="2814918" y="1765937"/>
                </a:cubicBezTo>
                <a:cubicBezTo>
                  <a:pt x="2837491" y="1919047"/>
                  <a:pt x="2807876" y="2049146"/>
                  <a:pt x="2814918" y="2324879"/>
                </a:cubicBezTo>
                <a:cubicBezTo>
                  <a:pt x="2821960" y="2600612"/>
                  <a:pt x="2789290" y="2800534"/>
                  <a:pt x="2814918" y="2990852"/>
                </a:cubicBezTo>
                <a:cubicBezTo>
                  <a:pt x="2840546" y="3181170"/>
                  <a:pt x="2794587" y="3386740"/>
                  <a:pt x="2814918" y="3763857"/>
                </a:cubicBezTo>
                <a:cubicBezTo>
                  <a:pt x="2825209" y="3877050"/>
                  <a:pt x="2746509" y="3953622"/>
                  <a:pt x="2618775" y="3960000"/>
                </a:cubicBezTo>
                <a:cubicBezTo>
                  <a:pt x="2416329" y="3974357"/>
                  <a:pt x="2189147" y="3974385"/>
                  <a:pt x="2037343" y="3960000"/>
                </a:cubicBezTo>
                <a:cubicBezTo>
                  <a:pt x="1885539" y="3945615"/>
                  <a:pt x="1699738" y="3979229"/>
                  <a:pt x="1480138" y="3960000"/>
                </a:cubicBezTo>
                <a:cubicBezTo>
                  <a:pt x="1260538" y="3940771"/>
                  <a:pt x="1122198" y="3950016"/>
                  <a:pt x="922933" y="3960000"/>
                </a:cubicBezTo>
                <a:cubicBezTo>
                  <a:pt x="723669" y="3969984"/>
                  <a:pt x="406922" y="3926489"/>
                  <a:pt x="196143" y="3960000"/>
                </a:cubicBezTo>
                <a:cubicBezTo>
                  <a:pt x="73787" y="3950634"/>
                  <a:pt x="-10208" y="3871520"/>
                  <a:pt x="0" y="3763857"/>
                </a:cubicBezTo>
                <a:cubicBezTo>
                  <a:pt x="20560" y="3625476"/>
                  <a:pt x="17423" y="3424842"/>
                  <a:pt x="0" y="3133561"/>
                </a:cubicBezTo>
                <a:cubicBezTo>
                  <a:pt x="-17423" y="2842280"/>
                  <a:pt x="12107" y="2775303"/>
                  <a:pt x="0" y="2538942"/>
                </a:cubicBezTo>
                <a:cubicBezTo>
                  <a:pt x="-12107" y="2302581"/>
                  <a:pt x="29578" y="2141921"/>
                  <a:pt x="0" y="1872969"/>
                </a:cubicBezTo>
                <a:cubicBezTo>
                  <a:pt x="-29578" y="1604017"/>
                  <a:pt x="-24018" y="1396453"/>
                  <a:pt x="0" y="1206995"/>
                </a:cubicBezTo>
                <a:cubicBezTo>
                  <a:pt x="24018" y="1017537"/>
                  <a:pt x="26749" y="661841"/>
                  <a:pt x="0" y="196143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Label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Guidance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FA841-5DD5-61A0-ADF2-C86DE46CAA44}"/>
              </a:ext>
            </a:extLst>
          </p:cNvPr>
          <p:cNvSpPr/>
          <p:nvPr/>
        </p:nvSpPr>
        <p:spPr>
          <a:xfrm>
            <a:off x="7100046" y="1921499"/>
            <a:ext cx="18198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46349-227D-5296-D00D-D109F04CD8F4}"/>
              </a:ext>
            </a:extLst>
          </p:cNvPr>
          <p:cNvSpPr/>
          <p:nvPr/>
        </p:nvSpPr>
        <p:spPr>
          <a:xfrm>
            <a:off x="654423" y="1921499"/>
            <a:ext cx="3505201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C77CC-BEDC-84FF-96EC-E98745777132}"/>
              </a:ext>
            </a:extLst>
          </p:cNvPr>
          <p:cNvSpPr txBox="1"/>
          <p:nvPr/>
        </p:nvSpPr>
        <p:spPr>
          <a:xfrm>
            <a:off x="7100045" y="2272971"/>
            <a:ext cx="384586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원본 라벨 이미지를 </a:t>
            </a:r>
            <a:r>
              <a:rPr lang="en-US" altLang="ko-KR" sz="1600" dirty="0">
                <a:latin typeface="+mn-ea"/>
              </a:rPr>
              <a:t>downsampling </a:t>
            </a:r>
            <a:r>
              <a:rPr lang="ko-KR" altLang="en-US" sz="1600" dirty="0">
                <a:latin typeface="+mn-ea"/>
              </a:rPr>
              <a:t>하여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latin typeface="+mn-ea"/>
              </a:rPr>
              <a:t>각 가지</a:t>
            </a:r>
            <a:r>
              <a:rPr lang="en-US" altLang="ko-KR" sz="1600" b="1" dirty="0">
                <a:latin typeface="+mn-ea"/>
              </a:rPr>
              <a:t>(branch) </a:t>
            </a:r>
            <a:r>
              <a:rPr lang="ko-KR" altLang="en-US" sz="1600" b="1" dirty="0">
                <a:latin typeface="+mn-ea"/>
              </a:rPr>
              <a:t>별 </a:t>
            </a:r>
            <a:r>
              <a:rPr lang="en-US" altLang="ko-KR" sz="1600" b="1" dirty="0">
                <a:latin typeface="+mn-ea"/>
              </a:rPr>
              <a:t>GT </a:t>
            </a:r>
            <a:r>
              <a:rPr lang="ko-KR" altLang="en-US" sz="1600" b="1" dirty="0">
                <a:latin typeface="+mn-ea"/>
              </a:rPr>
              <a:t>라벨</a:t>
            </a:r>
            <a:r>
              <a:rPr lang="ko-KR" altLang="en-US" sz="1600" dirty="0">
                <a:latin typeface="+mn-ea"/>
              </a:rPr>
              <a:t>로 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70F236-76D2-2E94-85DB-02F8889FD6DC}"/>
              </a:ext>
            </a:extLst>
          </p:cNvPr>
          <p:cNvSpPr/>
          <p:nvPr/>
        </p:nvSpPr>
        <p:spPr>
          <a:xfrm>
            <a:off x="5334000" y="2272971"/>
            <a:ext cx="1703294" cy="2128699"/>
          </a:xfrm>
          <a:custGeom>
            <a:avLst/>
            <a:gdLst>
              <a:gd name="connsiteX0" fmla="*/ 0 w 1703294"/>
              <a:gd name="connsiteY0" fmla="*/ 118686 h 2128699"/>
              <a:gd name="connsiteX1" fmla="*/ 118686 w 1703294"/>
              <a:gd name="connsiteY1" fmla="*/ 0 h 2128699"/>
              <a:gd name="connsiteX2" fmla="*/ 592667 w 1703294"/>
              <a:gd name="connsiteY2" fmla="*/ 0 h 2128699"/>
              <a:gd name="connsiteX3" fmla="*/ 1081308 w 1703294"/>
              <a:gd name="connsiteY3" fmla="*/ 0 h 2128699"/>
              <a:gd name="connsiteX4" fmla="*/ 1584608 w 1703294"/>
              <a:gd name="connsiteY4" fmla="*/ 0 h 2128699"/>
              <a:gd name="connsiteX5" fmla="*/ 1703294 w 1703294"/>
              <a:gd name="connsiteY5" fmla="*/ 118686 h 2128699"/>
              <a:gd name="connsiteX6" fmla="*/ 1703294 w 1703294"/>
              <a:gd name="connsiteY6" fmla="*/ 730215 h 2128699"/>
              <a:gd name="connsiteX7" fmla="*/ 1703294 w 1703294"/>
              <a:gd name="connsiteY7" fmla="*/ 1379571 h 2128699"/>
              <a:gd name="connsiteX8" fmla="*/ 1703294 w 1703294"/>
              <a:gd name="connsiteY8" fmla="*/ 2010013 h 2128699"/>
              <a:gd name="connsiteX9" fmla="*/ 1584608 w 1703294"/>
              <a:gd name="connsiteY9" fmla="*/ 2128699 h 2128699"/>
              <a:gd name="connsiteX10" fmla="*/ 1139945 w 1703294"/>
              <a:gd name="connsiteY10" fmla="*/ 2128699 h 2128699"/>
              <a:gd name="connsiteX11" fmla="*/ 680623 w 1703294"/>
              <a:gd name="connsiteY11" fmla="*/ 2128699 h 2128699"/>
              <a:gd name="connsiteX12" fmla="*/ 118686 w 1703294"/>
              <a:gd name="connsiteY12" fmla="*/ 2128699 h 2128699"/>
              <a:gd name="connsiteX13" fmla="*/ 0 w 1703294"/>
              <a:gd name="connsiteY13" fmla="*/ 2010013 h 2128699"/>
              <a:gd name="connsiteX14" fmla="*/ 0 w 1703294"/>
              <a:gd name="connsiteY14" fmla="*/ 1436310 h 2128699"/>
              <a:gd name="connsiteX15" fmla="*/ 0 w 1703294"/>
              <a:gd name="connsiteY15" fmla="*/ 843695 h 2128699"/>
              <a:gd name="connsiteX16" fmla="*/ 0 w 1703294"/>
              <a:gd name="connsiteY16" fmla="*/ 118686 h 212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03294" h="2128699" extrusionOk="0">
                <a:moveTo>
                  <a:pt x="0" y="118686"/>
                </a:moveTo>
                <a:cubicBezTo>
                  <a:pt x="-9808" y="53623"/>
                  <a:pt x="57746" y="-444"/>
                  <a:pt x="118686" y="0"/>
                </a:cubicBezTo>
                <a:cubicBezTo>
                  <a:pt x="284729" y="-9835"/>
                  <a:pt x="442151" y="-8188"/>
                  <a:pt x="592667" y="0"/>
                </a:cubicBezTo>
                <a:cubicBezTo>
                  <a:pt x="743183" y="8188"/>
                  <a:pt x="876004" y="4806"/>
                  <a:pt x="1081308" y="0"/>
                </a:cubicBezTo>
                <a:cubicBezTo>
                  <a:pt x="1286612" y="-4806"/>
                  <a:pt x="1437419" y="-1981"/>
                  <a:pt x="1584608" y="0"/>
                </a:cubicBezTo>
                <a:cubicBezTo>
                  <a:pt x="1649058" y="-12570"/>
                  <a:pt x="1702952" y="49620"/>
                  <a:pt x="1703294" y="118686"/>
                </a:cubicBezTo>
                <a:cubicBezTo>
                  <a:pt x="1695807" y="301041"/>
                  <a:pt x="1684742" y="475343"/>
                  <a:pt x="1703294" y="730215"/>
                </a:cubicBezTo>
                <a:cubicBezTo>
                  <a:pt x="1721846" y="985087"/>
                  <a:pt x="1730494" y="1055383"/>
                  <a:pt x="1703294" y="1379571"/>
                </a:cubicBezTo>
                <a:cubicBezTo>
                  <a:pt x="1676094" y="1703759"/>
                  <a:pt x="1676358" y="1843776"/>
                  <a:pt x="1703294" y="2010013"/>
                </a:cubicBezTo>
                <a:cubicBezTo>
                  <a:pt x="1697396" y="2090378"/>
                  <a:pt x="1640388" y="2126552"/>
                  <a:pt x="1584608" y="2128699"/>
                </a:cubicBezTo>
                <a:cubicBezTo>
                  <a:pt x="1425053" y="2134704"/>
                  <a:pt x="1234674" y="2135557"/>
                  <a:pt x="1139945" y="2128699"/>
                </a:cubicBezTo>
                <a:cubicBezTo>
                  <a:pt x="1045216" y="2121841"/>
                  <a:pt x="876642" y="2130585"/>
                  <a:pt x="680623" y="2128699"/>
                </a:cubicBezTo>
                <a:cubicBezTo>
                  <a:pt x="484604" y="2126813"/>
                  <a:pt x="359185" y="2115339"/>
                  <a:pt x="118686" y="2128699"/>
                </a:cubicBezTo>
                <a:cubicBezTo>
                  <a:pt x="48648" y="2114210"/>
                  <a:pt x="-6994" y="2068278"/>
                  <a:pt x="0" y="2010013"/>
                </a:cubicBezTo>
                <a:cubicBezTo>
                  <a:pt x="-23123" y="1839629"/>
                  <a:pt x="-18109" y="1691435"/>
                  <a:pt x="0" y="1436310"/>
                </a:cubicBezTo>
                <a:cubicBezTo>
                  <a:pt x="18109" y="1181185"/>
                  <a:pt x="8353" y="975951"/>
                  <a:pt x="0" y="843695"/>
                </a:cubicBezTo>
                <a:cubicBezTo>
                  <a:pt x="-8353" y="711440"/>
                  <a:pt x="33515" y="410834"/>
                  <a:pt x="0" y="118686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1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46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222376" y="1921499"/>
            <a:ext cx="2814918" cy="3960000"/>
          </a:xfrm>
          <a:custGeom>
            <a:avLst/>
            <a:gdLst>
              <a:gd name="connsiteX0" fmla="*/ 0 w 2814918"/>
              <a:gd name="connsiteY0" fmla="*/ 196143 h 3960000"/>
              <a:gd name="connsiteX1" fmla="*/ 196143 w 2814918"/>
              <a:gd name="connsiteY1" fmla="*/ 0 h 3960000"/>
              <a:gd name="connsiteX2" fmla="*/ 777575 w 2814918"/>
              <a:gd name="connsiteY2" fmla="*/ 0 h 3960000"/>
              <a:gd name="connsiteX3" fmla="*/ 1383233 w 2814918"/>
              <a:gd name="connsiteY3" fmla="*/ 0 h 3960000"/>
              <a:gd name="connsiteX4" fmla="*/ 1964664 w 2814918"/>
              <a:gd name="connsiteY4" fmla="*/ 0 h 3960000"/>
              <a:gd name="connsiteX5" fmla="*/ 2618775 w 2814918"/>
              <a:gd name="connsiteY5" fmla="*/ 0 h 3960000"/>
              <a:gd name="connsiteX6" fmla="*/ 2814918 w 2814918"/>
              <a:gd name="connsiteY6" fmla="*/ 196143 h 3960000"/>
              <a:gd name="connsiteX7" fmla="*/ 2814918 w 2814918"/>
              <a:gd name="connsiteY7" fmla="*/ 683731 h 3960000"/>
              <a:gd name="connsiteX8" fmla="*/ 2814918 w 2814918"/>
              <a:gd name="connsiteY8" fmla="*/ 1171318 h 3960000"/>
              <a:gd name="connsiteX9" fmla="*/ 2814918 w 2814918"/>
              <a:gd name="connsiteY9" fmla="*/ 1765937 h 3960000"/>
              <a:gd name="connsiteX10" fmla="*/ 2814918 w 2814918"/>
              <a:gd name="connsiteY10" fmla="*/ 2324879 h 3960000"/>
              <a:gd name="connsiteX11" fmla="*/ 2814918 w 2814918"/>
              <a:gd name="connsiteY11" fmla="*/ 2990852 h 3960000"/>
              <a:gd name="connsiteX12" fmla="*/ 2814918 w 2814918"/>
              <a:gd name="connsiteY12" fmla="*/ 3763857 h 3960000"/>
              <a:gd name="connsiteX13" fmla="*/ 2618775 w 2814918"/>
              <a:gd name="connsiteY13" fmla="*/ 3960000 h 3960000"/>
              <a:gd name="connsiteX14" fmla="*/ 2037343 w 2814918"/>
              <a:gd name="connsiteY14" fmla="*/ 3960000 h 3960000"/>
              <a:gd name="connsiteX15" fmla="*/ 1480138 w 2814918"/>
              <a:gd name="connsiteY15" fmla="*/ 3960000 h 3960000"/>
              <a:gd name="connsiteX16" fmla="*/ 922933 w 2814918"/>
              <a:gd name="connsiteY16" fmla="*/ 3960000 h 3960000"/>
              <a:gd name="connsiteX17" fmla="*/ 196143 w 2814918"/>
              <a:gd name="connsiteY17" fmla="*/ 3960000 h 3960000"/>
              <a:gd name="connsiteX18" fmla="*/ 0 w 2814918"/>
              <a:gd name="connsiteY18" fmla="*/ 3763857 h 3960000"/>
              <a:gd name="connsiteX19" fmla="*/ 0 w 2814918"/>
              <a:gd name="connsiteY19" fmla="*/ 3133561 h 3960000"/>
              <a:gd name="connsiteX20" fmla="*/ 0 w 2814918"/>
              <a:gd name="connsiteY20" fmla="*/ 2538942 h 3960000"/>
              <a:gd name="connsiteX21" fmla="*/ 0 w 2814918"/>
              <a:gd name="connsiteY21" fmla="*/ 1872969 h 3960000"/>
              <a:gd name="connsiteX22" fmla="*/ 0 w 2814918"/>
              <a:gd name="connsiteY22" fmla="*/ 1206995 h 3960000"/>
              <a:gd name="connsiteX23" fmla="*/ 0 w 2814918"/>
              <a:gd name="connsiteY23" fmla="*/ 196143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4918" h="3960000" extrusionOk="0">
                <a:moveTo>
                  <a:pt x="0" y="196143"/>
                </a:moveTo>
                <a:cubicBezTo>
                  <a:pt x="-19049" y="88757"/>
                  <a:pt x="93708" y="-568"/>
                  <a:pt x="196143" y="0"/>
                </a:cubicBezTo>
                <a:cubicBezTo>
                  <a:pt x="319344" y="8641"/>
                  <a:pt x="619953" y="11149"/>
                  <a:pt x="777575" y="0"/>
                </a:cubicBezTo>
                <a:cubicBezTo>
                  <a:pt x="935197" y="-11149"/>
                  <a:pt x="1203087" y="-14014"/>
                  <a:pt x="1383233" y="0"/>
                </a:cubicBezTo>
                <a:cubicBezTo>
                  <a:pt x="1563379" y="14014"/>
                  <a:pt x="1827335" y="-26495"/>
                  <a:pt x="1964664" y="0"/>
                </a:cubicBezTo>
                <a:cubicBezTo>
                  <a:pt x="2101993" y="26495"/>
                  <a:pt x="2364666" y="22331"/>
                  <a:pt x="2618775" y="0"/>
                </a:cubicBezTo>
                <a:cubicBezTo>
                  <a:pt x="2709199" y="-3836"/>
                  <a:pt x="2811206" y="83770"/>
                  <a:pt x="2814918" y="196143"/>
                </a:cubicBezTo>
                <a:cubicBezTo>
                  <a:pt x="2790658" y="318184"/>
                  <a:pt x="2811514" y="555884"/>
                  <a:pt x="2814918" y="683731"/>
                </a:cubicBezTo>
                <a:cubicBezTo>
                  <a:pt x="2818322" y="811578"/>
                  <a:pt x="2798459" y="1011251"/>
                  <a:pt x="2814918" y="1171318"/>
                </a:cubicBezTo>
                <a:cubicBezTo>
                  <a:pt x="2831377" y="1331385"/>
                  <a:pt x="2792345" y="1612827"/>
                  <a:pt x="2814918" y="1765937"/>
                </a:cubicBezTo>
                <a:cubicBezTo>
                  <a:pt x="2837491" y="1919047"/>
                  <a:pt x="2807876" y="2049146"/>
                  <a:pt x="2814918" y="2324879"/>
                </a:cubicBezTo>
                <a:cubicBezTo>
                  <a:pt x="2821960" y="2600612"/>
                  <a:pt x="2789290" y="2800534"/>
                  <a:pt x="2814918" y="2990852"/>
                </a:cubicBezTo>
                <a:cubicBezTo>
                  <a:pt x="2840546" y="3181170"/>
                  <a:pt x="2794587" y="3386740"/>
                  <a:pt x="2814918" y="3763857"/>
                </a:cubicBezTo>
                <a:cubicBezTo>
                  <a:pt x="2825209" y="3877050"/>
                  <a:pt x="2746509" y="3953622"/>
                  <a:pt x="2618775" y="3960000"/>
                </a:cubicBezTo>
                <a:cubicBezTo>
                  <a:pt x="2416329" y="3974357"/>
                  <a:pt x="2189147" y="3974385"/>
                  <a:pt x="2037343" y="3960000"/>
                </a:cubicBezTo>
                <a:cubicBezTo>
                  <a:pt x="1885539" y="3945615"/>
                  <a:pt x="1699738" y="3979229"/>
                  <a:pt x="1480138" y="3960000"/>
                </a:cubicBezTo>
                <a:cubicBezTo>
                  <a:pt x="1260538" y="3940771"/>
                  <a:pt x="1122198" y="3950016"/>
                  <a:pt x="922933" y="3960000"/>
                </a:cubicBezTo>
                <a:cubicBezTo>
                  <a:pt x="723669" y="3969984"/>
                  <a:pt x="406922" y="3926489"/>
                  <a:pt x="196143" y="3960000"/>
                </a:cubicBezTo>
                <a:cubicBezTo>
                  <a:pt x="73787" y="3950634"/>
                  <a:pt x="-10208" y="3871520"/>
                  <a:pt x="0" y="3763857"/>
                </a:cubicBezTo>
                <a:cubicBezTo>
                  <a:pt x="20560" y="3625476"/>
                  <a:pt x="17423" y="3424842"/>
                  <a:pt x="0" y="3133561"/>
                </a:cubicBezTo>
                <a:cubicBezTo>
                  <a:pt x="-17423" y="2842280"/>
                  <a:pt x="12107" y="2775303"/>
                  <a:pt x="0" y="2538942"/>
                </a:cubicBezTo>
                <a:cubicBezTo>
                  <a:pt x="-12107" y="2302581"/>
                  <a:pt x="29578" y="2141921"/>
                  <a:pt x="0" y="1872969"/>
                </a:cubicBezTo>
                <a:cubicBezTo>
                  <a:pt x="-29578" y="1604017"/>
                  <a:pt x="-24018" y="1396453"/>
                  <a:pt x="0" y="1206995"/>
                </a:cubicBezTo>
                <a:cubicBezTo>
                  <a:pt x="24018" y="1017537"/>
                  <a:pt x="26749" y="661841"/>
                  <a:pt x="0" y="19614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2) </a:t>
            </a:r>
            <a:r>
              <a:rPr lang="ko-KR" altLang="en-US" sz="2400" dirty="0">
                <a:latin typeface="+mj-ea"/>
                <a:ea typeface="+mj-ea"/>
              </a:rPr>
              <a:t>모델 구조 </a:t>
            </a:r>
            <a:r>
              <a:rPr lang="en-US" altLang="ko-KR" sz="2400" dirty="0">
                <a:latin typeface="+mj-ea"/>
                <a:ea typeface="+mj-ea"/>
              </a:rPr>
              <a:t>– Cascade Label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Guidance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FA841-5DD5-61A0-ADF2-C86DE46CAA44}"/>
              </a:ext>
            </a:extLst>
          </p:cNvPr>
          <p:cNvSpPr/>
          <p:nvPr/>
        </p:nvSpPr>
        <p:spPr>
          <a:xfrm>
            <a:off x="7100046" y="1921499"/>
            <a:ext cx="18198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46349-227D-5296-D00D-D109F04CD8F4}"/>
              </a:ext>
            </a:extLst>
          </p:cNvPr>
          <p:cNvSpPr/>
          <p:nvPr/>
        </p:nvSpPr>
        <p:spPr>
          <a:xfrm>
            <a:off x="654423" y="1921499"/>
            <a:ext cx="3505201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0E9EB-FE46-6AD1-ECE4-0B7EF0037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6"/>
          <a:stretch/>
        </p:blipFill>
        <p:spPr>
          <a:xfrm>
            <a:off x="71781" y="2114996"/>
            <a:ext cx="3857143" cy="296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132FE-E824-B3F2-C516-BB6661F90B11}"/>
              </a:ext>
            </a:extLst>
          </p:cNvPr>
          <p:cNvSpPr txBox="1"/>
          <p:nvPr/>
        </p:nvSpPr>
        <p:spPr>
          <a:xfrm>
            <a:off x="1588924" y="5119013"/>
            <a:ext cx="2340000" cy="15388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입력 </a:t>
            </a:r>
            <a:r>
              <a:rPr lang="en-US" altLang="ko-KR" sz="1600" dirty="0">
                <a:latin typeface="+mn-ea"/>
              </a:rPr>
              <a:t>F1 (</a:t>
            </a:r>
            <a:r>
              <a:rPr lang="ko-KR" altLang="en-US" sz="1600" dirty="0">
                <a:latin typeface="+mn-ea"/>
              </a:rPr>
              <a:t>저해상도 특성 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C1 × H1 × W1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+mn-ea"/>
              </a:rPr>
              <a:t>GT LABEL (</a:t>
            </a:r>
            <a:r>
              <a:rPr lang="ko-KR" altLang="en-US" sz="1600" dirty="0">
                <a:latin typeface="+mn-ea"/>
              </a:rPr>
              <a:t>정답 라벨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크기 </a:t>
            </a:r>
            <a:r>
              <a:rPr lang="en-US" altLang="ko-KR" sz="1600" dirty="0">
                <a:latin typeface="+mn-ea"/>
              </a:rPr>
              <a:t>: 1 × H2 × W2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1EEF5-A217-AD36-CBBC-8EE8E20530F7}"/>
              </a:ext>
            </a:extLst>
          </p:cNvPr>
          <p:cNvSpPr txBox="1"/>
          <p:nvPr/>
        </p:nvSpPr>
        <p:spPr>
          <a:xfrm>
            <a:off x="7440706" y="1917699"/>
            <a:ext cx="4415293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chemeClr val="accent4"/>
                </a:solidFill>
                <a:latin typeface="+mn-ea"/>
              </a:rPr>
              <a:t>★</a:t>
            </a:r>
            <a:r>
              <a:rPr lang="ko-KR" altLang="en-US" sz="1600" dirty="0">
                <a:latin typeface="+mn-ea"/>
              </a:rPr>
              <a:t> 원본 라벨의 </a:t>
            </a:r>
            <a:r>
              <a:rPr lang="en-US" altLang="ko-KR" sz="1600" b="1" dirty="0">
                <a:latin typeface="+mn-ea"/>
              </a:rPr>
              <a:t>1/16, 1/8, 1/4</a:t>
            </a:r>
            <a:r>
              <a:rPr lang="ko-KR" altLang="en-US" sz="1600" b="1" dirty="0">
                <a:latin typeface="+mn-ea"/>
              </a:rPr>
              <a:t> 크기로 축소된 </a:t>
            </a:r>
            <a:r>
              <a:rPr lang="en-US" altLang="ko-KR" sz="1600" b="1" dirty="0">
                <a:latin typeface="+mn-ea"/>
              </a:rPr>
              <a:t>GT </a:t>
            </a:r>
            <a:r>
              <a:rPr lang="ko-KR" altLang="en-US" sz="1600" b="1" dirty="0">
                <a:latin typeface="+mn-ea"/>
              </a:rPr>
              <a:t>라벨과 중간 예측 값을 비교 </a:t>
            </a:r>
            <a:r>
              <a:rPr lang="ko-KR" altLang="en-US" sz="1600" dirty="0">
                <a:latin typeface="+mn-ea"/>
              </a:rPr>
              <a:t>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가지</a:t>
            </a:r>
            <a:r>
              <a:rPr lang="en-US" altLang="ko-KR" sz="1600" dirty="0">
                <a:latin typeface="+mn-ea"/>
              </a:rPr>
              <a:t>(branch)</a:t>
            </a:r>
            <a:r>
              <a:rPr lang="ko-KR" altLang="en-US" sz="1600" dirty="0">
                <a:latin typeface="+mn-ea"/>
              </a:rPr>
              <a:t> 별 </a:t>
            </a:r>
            <a:r>
              <a:rPr lang="en-US" altLang="ko-KR" sz="1600" dirty="0">
                <a:latin typeface="+mn-ea"/>
              </a:rPr>
              <a:t>loss </a:t>
            </a:r>
            <a:r>
              <a:rPr lang="ko-KR" altLang="en-US" sz="1600" dirty="0">
                <a:latin typeface="+mn-ea"/>
              </a:rPr>
              <a:t>산출</a:t>
            </a:r>
            <a:endParaRPr lang="en-US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각 가지 별로 학습이 원활하도록 함</a:t>
            </a:r>
            <a:endParaRPr lang="en-US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ko-KR" sz="1600" dirty="0">
                <a:latin typeface="+mn-ea"/>
              </a:rPr>
              <a:t>PSPNet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auxiliary loss</a:t>
            </a:r>
            <a:r>
              <a:rPr lang="ko-KR" altLang="en-US" sz="1600" dirty="0">
                <a:latin typeface="+mn-ea"/>
              </a:rPr>
              <a:t>와 유사</a:t>
            </a:r>
            <a:endParaRPr lang="en-US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ko-KR" sz="1600" dirty="0">
                <a:latin typeface="+mn-ea"/>
              </a:rPr>
              <a:t>Loss</a:t>
            </a:r>
            <a:r>
              <a:rPr lang="ko-KR" altLang="en-US" sz="1600" dirty="0">
                <a:latin typeface="+mn-ea"/>
              </a:rPr>
              <a:t>를 구하기 위함으로 학습 시에만 사용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9914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2D3A4-586B-8CDF-351B-99D4FE2AE0FC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PSPNet Auxiliary Loss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CD856C-1FC9-FE85-151A-DF2F037CF75C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0755D83-3E1B-6871-596A-64F63C8C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81" y="1828788"/>
            <a:ext cx="8563038" cy="3200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B1DB3-98FD-0B42-D11D-C457A18F509C}"/>
              </a:ext>
            </a:extLst>
          </p:cNvPr>
          <p:cNvSpPr txBox="1"/>
          <p:nvPr/>
        </p:nvSpPr>
        <p:spPr>
          <a:xfrm>
            <a:off x="882868" y="5317128"/>
            <a:ext cx="3032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Cross Entropy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픽셀 단위 분류 문제이기 때문임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7ABF5-9E8A-B48B-7BE3-8C591C3E6738}"/>
              </a:ext>
            </a:extLst>
          </p:cNvPr>
          <p:cNvSpPr txBox="1"/>
          <p:nvPr/>
        </p:nvSpPr>
        <p:spPr>
          <a:xfrm>
            <a:off x="4330261" y="5317128"/>
            <a:ext cx="748336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WorldDotum_Pro Bold"/>
                <a:ea typeface="KoPubWorldDotum_Pro Bold"/>
                <a:cs typeface="+mn-cs"/>
                <a:hlinkClick r:id="rId3" action="ppaction://hlinksldjump"/>
              </a:rPr>
              <a:t>Auxiliary Loss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WorldDotum_Pro Bold"/>
              <a:ea typeface="KoPubWorldDotum_Pro Bold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KoPubWorldDotum_Pro Light"/>
                <a:ea typeface="KoPubWorldDotum_Pro Light"/>
              </a:rPr>
              <a:t>기울기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 소실 문제 해소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+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학습 성능 향상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중간 레이어 결과와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ground truth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간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계산을 통해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0.4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배 만큼 최종 </a:t>
            </a:r>
            <a:r>
              <a:rPr kumimoji="0" lang="en-GB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loss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Dotum_Pro Light"/>
                <a:ea typeface="KoPubWorldDotum_Pro Light"/>
                <a:cs typeface="+mn-cs"/>
              </a:rPr>
              <a:t>에 반영함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Dotum_Pro Light"/>
              <a:ea typeface="KoPubWorldDotum_Pro Light"/>
              <a:cs typeface="+mn-cs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ED89C00-05C9-CE32-860A-012B1494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12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48</a:t>
            </a:fld>
            <a:endParaRPr lang="en-GB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7D5B33-CC2B-2ABA-ED10-8E838C195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12"/>
          <a:stretch/>
        </p:blipFill>
        <p:spPr>
          <a:xfrm>
            <a:off x="520262" y="1921500"/>
            <a:ext cx="8556220" cy="3960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C7584F-6B74-32ED-0757-57067874CE41}"/>
              </a:ext>
            </a:extLst>
          </p:cNvPr>
          <p:cNvSpPr/>
          <p:nvPr/>
        </p:nvSpPr>
        <p:spPr>
          <a:xfrm>
            <a:off x="4222376" y="1921499"/>
            <a:ext cx="2814918" cy="3960000"/>
          </a:xfrm>
          <a:custGeom>
            <a:avLst/>
            <a:gdLst>
              <a:gd name="connsiteX0" fmla="*/ 0 w 2814918"/>
              <a:gd name="connsiteY0" fmla="*/ 196143 h 3960000"/>
              <a:gd name="connsiteX1" fmla="*/ 196143 w 2814918"/>
              <a:gd name="connsiteY1" fmla="*/ 0 h 3960000"/>
              <a:gd name="connsiteX2" fmla="*/ 777575 w 2814918"/>
              <a:gd name="connsiteY2" fmla="*/ 0 h 3960000"/>
              <a:gd name="connsiteX3" fmla="*/ 1383233 w 2814918"/>
              <a:gd name="connsiteY3" fmla="*/ 0 h 3960000"/>
              <a:gd name="connsiteX4" fmla="*/ 1964664 w 2814918"/>
              <a:gd name="connsiteY4" fmla="*/ 0 h 3960000"/>
              <a:gd name="connsiteX5" fmla="*/ 2618775 w 2814918"/>
              <a:gd name="connsiteY5" fmla="*/ 0 h 3960000"/>
              <a:gd name="connsiteX6" fmla="*/ 2814918 w 2814918"/>
              <a:gd name="connsiteY6" fmla="*/ 196143 h 3960000"/>
              <a:gd name="connsiteX7" fmla="*/ 2814918 w 2814918"/>
              <a:gd name="connsiteY7" fmla="*/ 683731 h 3960000"/>
              <a:gd name="connsiteX8" fmla="*/ 2814918 w 2814918"/>
              <a:gd name="connsiteY8" fmla="*/ 1171318 h 3960000"/>
              <a:gd name="connsiteX9" fmla="*/ 2814918 w 2814918"/>
              <a:gd name="connsiteY9" fmla="*/ 1765937 h 3960000"/>
              <a:gd name="connsiteX10" fmla="*/ 2814918 w 2814918"/>
              <a:gd name="connsiteY10" fmla="*/ 2324879 h 3960000"/>
              <a:gd name="connsiteX11" fmla="*/ 2814918 w 2814918"/>
              <a:gd name="connsiteY11" fmla="*/ 2990852 h 3960000"/>
              <a:gd name="connsiteX12" fmla="*/ 2814918 w 2814918"/>
              <a:gd name="connsiteY12" fmla="*/ 3763857 h 3960000"/>
              <a:gd name="connsiteX13" fmla="*/ 2618775 w 2814918"/>
              <a:gd name="connsiteY13" fmla="*/ 3960000 h 3960000"/>
              <a:gd name="connsiteX14" fmla="*/ 2037343 w 2814918"/>
              <a:gd name="connsiteY14" fmla="*/ 3960000 h 3960000"/>
              <a:gd name="connsiteX15" fmla="*/ 1480138 w 2814918"/>
              <a:gd name="connsiteY15" fmla="*/ 3960000 h 3960000"/>
              <a:gd name="connsiteX16" fmla="*/ 922933 w 2814918"/>
              <a:gd name="connsiteY16" fmla="*/ 3960000 h 3960000"/>
              <a:gd name="connsiteX17" fmla="*/ 196143 w 2814918"/>
              <a:gd name="connsiteY17" fmla="*/ 3960000 h 3960000"/>
              <a:gd name="connsiteX18" fmla="*/ 0 w 2814918"/>
              <a:gd name="connsiteY18" fmla="*/ 3763857 h 3960000"/>
              <a:gd name="connsiteX19" fmla="*/ 0 w 2814918"/>
              <a:gd name="connsiteY19" fmla="*/ 3133561 h 3960000"/>
              <a:gd name="connsiteX20" fmla="*/ 0 w 2814918"/>
              <a:gd name="connsiteY20" fmla="*/ 2538942 h 3960000"/>
              <a:gd name="connsiteX21" fmla="*/ 0 w 2814918"/>
              <a:gd name="connsiteY21" fmla="*/ 1872969 h 3960000"/>
              <a:gd name="connsiteX22" fmla="*/ 0 w 2814918"/>
              <a:gd name="connsiteY22" fmla="*/ 1206995 h 3960000"/>
              <a:gd name="connsiteX23" fmla="*/ 0 w 2814918"/>
              <a:gd name="connsiteY23" fmla="*/ 196143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14918" h="3960000" extrusionOk="0">
                <a:moveTo>
                  <a:pt x="0" y="196143"/>
                </a:moveTo>
                <a:cubicBezTo>
                  <a:pt x="-19049" y="88757"/>
                  <a:pt x="93708" y="-568"/>
                  <a:pt x="196143" y="0"/>
                </a:cubicBezTo>
                <a:cubicBezTo>
                  <a:pt x="319344" y="8641"/>
                  <a:pt x="619953" y="11149"/>
                  <a:pt x="777575" y="0"/>
                </a:cubicBezTo>
                <a:cubicBezTo>
                  <a:pt x="935197" y="-11149"/>
                  <a:pt x="1203087" y="-14014"/>
                  <a:pt x="1383233" y="0"/>
                </a:cubicBezTo>
                <a:cubicBezTo>
                  <a:pt x="1563379" y="14014"/>
                  <a:pt x="1827335" y="-26495"/>
                  <a:pt x="1964664" y="0"/>
                </a:cubicBezTo>
                <a:cubicBezTo>
                  <a:pt x="2101993" y="26495"/>
                  <a:pt x="2364666" y="22331"/>
                  <a:pt x="2618775" y="0"/>
                </a:cubicBezTo>
                <a:cubicBezTo>
                  <a:pt x="2709199" y="-3836"/>
                  <a:pt x="2811206" y="83770"/>
                  <a:pt x="2814918" y="196143"/>
                </a:cubicBezTo>
                <a:cubicBezTo>
                  <a:pt x="2790658" y="318184"/>
                  <a:pt x="2811514" y="555884"/>
                  <a:pt x="2814918" y="683731"/>
                </a:cubicBezTo>
                <a:cubicBezTo>
                  <a:pt x="2818322" y="811578"/>
                  <a:pt x="2798459" y="1011251"/>
                  <a:pt x="2814918" y="1171318"/>
                </a:cubicBezTo>
                <a:cubicBezTo>
                  <a:pt x="2831377" y="1331385"/>
                  <a:pt x="2792345" y="1612827"/>
                  <a:pt x="2814918" y="1765937"/>
                </a:cubicBezTo>
                <a:cubicBezTo>
                  <a:pt x="2837491" y="1919047"/>
                  <a:pt x="2807876" y="2049146"/>
                  <a:pt x="2814918" y="2324879"/>
                </a:cubicBezTo>
                <a:cubicBezTo>
                  <a:pt x="2821960" y="2600612"/>
                  <a:pt x="2789290" y="2800534"/>
                  <a:pt x="2814918" y="2990852"/>
                </a:cubicBezTo>
                <a:cubicBezTo>
                  <a:pt x="2840546" y="3181170"/>
                  <a:pt x="2794587" y="3386740"/>
                  <a:pt x="2814918" y="3763857"/>
                </a:cubicBezTo>
                <a:cubicBezTo>
                  <a:pt x="2825209" y="3877050"/>
                  <a:pt x="2746509" y="3953622"/>
                  <a:pt x="2618775" y="3960000"/>
                </a:cubicBezTo>
                <a:cubicBezTo>
                  <a:pt x="2416329" y="3974357"/>
                  <a:pt x="2189147" y="3974385"/>
                  <a:pt x="2037343" y="3960000"/>
                </a:cubicBezTo>
                <a:cubicBezTo>
                  <a:pt x="1885539" y="3945615"/>
                  <a:pt x="1699738" y="3979229"/>
                  <a:pt x="1480138" y="3960000"/>
                </a:cubicBezTo>
                <a:cubicBezTo>
                  <a:pt x="1260538" y="3940771"/>
                  <a:pt x="1122198" y="3950016"/>
                  <a:pt x="922933" y="3960000"/>
                </a:cubicBezTo>
                <a:cubicBezTo>
                  <a:pt x="723669" y="3969984"/>
                  <a:pt x="406922" y="3926489"/>
                  <a:pt x="196143" y="3960000"/>
                </a:cubicBezTo>
                <a:cubicBezTo>
                  <a:pt x="73787" y="3950634"/>
                  <a:pt x="-10208" y="3871520"/>
                  <a:pt x="0" y="3763857"/>
                </a:cubicBezTo>
                <a:cubicBezTo>
                  <a:pt x="20560" y="3625476"/>
                  <a:pt x="17423" y="3424842"/>
                  <a:pt x="0" y="3133561"/>
                </a:cubicBezTo>
                <a:cubicBezTo>
                  <a:pt x="-17423" y="2842280"/>
                  <a:pt x="12107" y="2775303"/>
                  <a:pt x="0" y="2538942"/>
                </a:cubicBezTo>
                <a:cubicBezTo>
                  <a:pt x="-12107" y="2302581"/>
                  <a:pt x="29578" y="2141921"/>
                  <a:pt x="0" y="1872969"/>
                </a:cubicBezTo>
                <a:cubicBezTo>
                  <a:pt x="-29578" y="1604017"/>
                  <a:pt x="-24018" y="1396453"/>
                  <a:pt x="0" y="1206995"/>
                </a:cubicBezTo>
                <a:cubicBezTo>
                  <a:pt x="24018" y="1017537"/>
                  <a:pt x="26749" y="661841"/>
                  <a:pt x="0" y="196143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691D1E-77F7-07AE-C979-8DF06D38EAED}"/>
                  </a:ext>
                </a:extLst>
              </p:cNvPr>
              <p:cNvSpPr txBox="1"/>
              <p:nvPr/>
            </p:nvSpPr>
            <p:spPr>
              <a:xfrm>
                <a:off x="520262" y="1459836"/>
                <a:ext cx="111514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altLang="ko-KR" sz="2400" dirty="0">
                    <a:latin typeface="+mj-ea"/>
                    <a:ea typeface="+mj-ea"/>
                  </a:rPr>
                  <a:t>3) </a:t>
                </a:r>
                <a:r>
                  <a:rPr lang="ko-KR" altLang="en-US" sz="2400" dirty="0">
                    <a:latin typeface="+mj-ea"/>
                    <a:ea typeface="+mj-ea"/>
                  </a:rPr>
                  <a:t>손실 함수</a:t>
                </a:r>
                <a:r>
                  <a:rPr lang="en-US" altLang="ko-KR" sz="24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2400" dirty="0">
                    <a:latin typeface="+mj-ea"/>
                    <a:ea typeface="+mj-ea"/>
                  </a:rPr>
                  <a:t>)</a:t>
                </a:r>
                <a:r>
                  <a:rPr lang="ko-KR" altLang="en-US" sz="2400" dirty="0">
                    <a:latin typeface="+mj-ea"/>
                    <a:ea typeface="+mj-ea"/>
                  </a:rPr>
                  <a:t> </a:t>
                </a:r>
                <a:r>
                  <a:rPr lang="en-US" altLang="ko-KR" sz="2400" dirty="0">
                    <a:latin typeface="+mj-ea"/>
                    <a:ea typeface="+mj-ea"/>
                  </a:rPr>
                  <a:t>– Weighted Softmax Cross Entropy</a:t>
                </a:r>
                <a:endParaRPr lang="en-GB" altLang="ko-KR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691D1E-77F7-07AE-C979-8DF06D38E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62" y="1459836"/>
                <a:ext cx="11151476" cy="461665"/>
              </a:xfrm>
              <a:prstGeom prst="rect">
                <a:avLst/>
              </a:prstGeom>
              <a:blipFill>
                <a:blip r:embed="rId3"/>
                <a:stretch>
                  <a:fillRect l="-820" t="-7895" b="-3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6B7FA841-5DD5-61A0-ADF2-C86DE46CAA44}"/>
              </a:ext>
            </a:extLst>
          </p:cNvPr>
          <p:cNvSpPr/>
          <p:nvPr/>
        </p:nvSpPr>
        <p:spPr>
          <a:xfrm>
            <a:off x="7100046" y="1921499"/>
            <a:ext cx="1819835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46349-227D-5296-D00D-D109F04CD8F4}"/>
              </a:ext>
            </a:extLst>
          </p:cNvPr>
          <p:cNvSpPr/>
          <p:nvPr/>
        </p:nvSpPr>
        <p:spPr>
          <a:xfrm>
            <a:off x="654423" y="1921499"/>
            <a:ext cx="3505201" cy="3960001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0E9EB-FE46-6AD1-ECE4-0B7EF0037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556"/>
          <a:stretch/>
        </p:blipFill>
        <p:spPr>
          <a:xfrm>
            <a:off x="71781" y="2114996"/>
            <a:ext cx="3857143" cy="296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353AFE-AA30-7225-CD1C-3B4A2A23D209}"/>
              </a:ext>
            </a:extLst>
          </p:cNvPr>
          <p:cNvSpPr/>
          <p:nvPr/>
        </p:nvSpPr>
        <p:spPr>
          <a:xfrm>
            <a:off x="430306" y="3949024"/>
            <a:ext cx="1196814" cy="1133962"/>
          </a:xfrm>
          <a:custGeom>
            <a:avLst/>
            <a:gdLst>
              <a:gd name="connsiteX0" fmla="*/ 0 w 1196814"/>
              <a:gd name="connsiteY0" fmla="*/ 79014 h 1133962"/>
              <a:gd name="connsiteX1" fmla="*/ 79014 w 1196814"/>
              <a:gd name="connsiteY1" fmla="*/ 0 h 1133962"/>
              <a:gd name="connsiteX2" fmla="*/ 588019 w 1196814"/>
              <a:gd name="connsiteY2" fmla="*/ 0 h 1133962"/>
              <a:gd name="connsiteX3" fmla="*/ 1117800 w 1196814"/>
              <a:gd name="connsiteY3" fmla="*/ 0 h 1133962"/>
              <a:gd name="connsiteX4" fmla="*/ 1196814 w 1196814"/>
              <a:gd name="connsiteY4" fmla="*/ 79014 h 1133962"/>
              <a:gd name="connsiteX5" fmla="*/ 1196814 w 1196814"/>
              <a:gd name="connsiteY5" fmla="*/ 557222 h 1133962"/>
              <a:gd name="connsiteX6" fmla="*/ 1196814 w 1196814"/>
              <a:gd name="connsiteY6" fmla="*/ 1054948 h 1133962"/>
              <a:gd name="connsiteX7" fmla="*/ 1117800 w 1196814"/>
              <a:gd name="connsiteY7" fmla="*/ 1133962 h 1133962"/>
              <a:gd name="connsiteX8" fmla="*/ 629571 w 1196814"/>
              <a:gd name="connsiteY8" fmla="*/ 1133962 h 1133962"/>
              <a:gd name="connsiteX9" fmla="*/ 79014 w 1196814"/>
              <a:gd name="connsiteY9" fmla="*/ 1133962 h 1133962"/>
              <a:gd name="connsiteX10" fmla="*/ 0 w 1196814"/>
              <a:gd name="connsiteY10" fmla="*/ 1054948 h 1133962"/>
              <a:gd name="connsiteX11" fmla="*/ 0 w 1196814"/>
              <a:gd name="connsiteY11" fmla="*/ 596259 h 1133962"/>
              <a:gd name="connsiteX12" fmla="*/ 0 w 1196814"/>
              <a:gd name="connsiteY12" fmla="*/ 79014 h 113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6814" h="1133962" extrusionOk="0">
                <a:moveTo>
                  <a:pt x="0" y="79014"/>
                </a:moveTo>
                <a:cubicBezTo>
                  <a:pt x="-3741" y="35561"/>
                  <a:pt x="41061" y="-548"/>
                  <a:pt x="79014" y="0"/>
                </a:cubicBezTo>
                <a:cubicBezTo>
                  <a:pt x="268548" y="-20789"/>
                  <a:pt x="429054" y="-5600"/>
                  <a:pt x="588019" y="0"/>
                </a:cubicBezTo>
                <a:cubicBezTo>
                  <a:pt x="746985" y="5600"/>
                  <a:pt x="937558" y="21779"/>
                  <a:pt x="1117800" y="0"/>
                </a:cubicBezTo>
                <a:cubicBezTo>
                  <a:pt x="1152474" y="2049"/>
                  <a:pt x="1193220" y="39173"/>
                  <a:pt x="1196814" y="79014"/>
                </a:cubicBezTo>
                <a:cubicBezTo>
                  <a:pt x="1208091" y="186100"/>
                  <a:pt x="1194710" y="397570"/>
                  <a:pt x="1196814" y="557222"/>
                </a:cubicBezTo>
                <a:cubicBezTo>
                  <a:pt x="1198918" y="716874"/>
                  <a:pt x="1174873" y="886620"/>
                  <a:pt x="1196814" y="1054948"/>
                </a:cubicBezTo>
                <a:cubicBezTo>
                  <a:pt x="1196662" y="1104353"/>
                  <a:pt x="1160094" y="1129131"/>
                  <a:pt x="1117800" y="1133962"/>
                </a:cubicBezTo>
                <a:cubicBezTo>
                  <a:pt x="941121" y="1142046"/>
                  <a:pt x="873202" y="1144529"/>
                  <a:pt x="629571" y="1133962"/>
                </a:cubicBezTo>
                <a:cubicBezTo>
                  <a:pt x="385940" y="1123395"/>
                  <a:pt x="294217" y="1142003"/>
                  <a:pt x="79014" y="1133962"/>
                </a:cubicBezTo>
                <a:cubicBezTo>
                  <a:pt x="42233" y="1140411"/>
                  <a:pt x="-1102" y="1096301"/>
                  <a:pt x="0" y="1054948"/>
                </a:cubicBezTo>
                <a:cubicBezTo>
                  <a:pt x="9271" y="857372"/>
                  <a:pt x="-17688" y="801728"/>
                  <a:pt x="0" y="596259"/>
                </a:cubicBezTo>
                <a:cubicBezTo>
                  <a:pt x="17688" y="390790"/>
                  <a:pt x="23814" y="216713"/>
                  <a:pt x="0" y="79014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342097060">
                  <a:prstGeom prst="roundRect">
                    <a:avLst>
                      <a:gd name="adj" fmla="val 69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24925B-66AE-3959-C12C-A2A6A0F15F1D}"/>
                  </a:ext>
                </a:extLst>
              </p:cNvPr>
              <p:cNvSpPr txBox="1"/>
              <p:nvPr/>
            </p:nvSpPr>
            <p:spPr>
              <a:xfrm>
                <a:off x="71781" y="5152776"/>
                <a:ext cx="3927807" cy="8098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  <m:sub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bSup>
                                            </m:sup>
                                          </m:sSup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bSup>
                                                </m:sup>
                                              </m:sSup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24925B-66AE-3959-C12C-A2A6A0F1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" y="5152776"/>
                <a:ext cx="3927807" cy="809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E9237E8-00A5-B57C-D002-D741A2A66AC6}"/>
              </a:ext>
            </a:extLst>
          </p:cNvPr>
          <p:cNvSpPr txBox="1"/>
          <p:nvPr/>
        </p:nvSpPr>
        <p:spPr>
          <a:xfrm>
            <a:off x="520262" y="6074994"/>
            <a:ext cx="4823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b="1" dirty="0">
                <a:latin typeface="+mn-ea"/>
              </a:rPr>
              <a:t>→ 각 가지에서 계산한 크로스 엔트로피에 대한 가중 합</a:t>
            </a:r>
          </a:p>
        </p:txBody>
      </p:sp>
    </p:spTree>
    <p:extLst>
      <p:ext uri="{BB962C8B-B14F-4D97-AF65-F5344CB8AC3E}">
        <p14:creationId xmlns:p14="http://schemas.microsoft.com/office/powerpoint/2010/main" val="1447343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49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691D1E-77F7-07AE-C979-8DF06D38EAED}"/>
                  </a:ext>
                </a:extLst>
              </p:cNvPr>
              <p:cNvSpPr txBox="1"/>
              <p:nvPr/>
            </p:nvSpPr>
            <p:spPr>
              <a:xfrm>
                <a:off x="520262" y="1459836"/>
                <a:ext cx="111514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altLang="ko-KR" sz="2400" dirty="0">
                    <a:latin typeface="+mj-ea"/>
                    <a:ea typeface="+mj-ea"/>
                  </a:rPr>
                  <a:t>3) </a:t>
                </a:r>
                <a:r>
                  <a:rPr lang="ko-KR" altLang="en-US" sz="2400" dirty="0">
                    <a:latin typeface="+mj-ea"/>
                    <a:ea typeface="+mj-ea"/>
                  </a:rPr>
                  <a:t>손실 함수</a:t>
                </a:r>
                <a:r>
                  <a:rPr lang="en-US" altLang="ko-KR" sz="24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2400" dirty="0">
                    <a:latin typeface="+mj-ea"/>
                    <a:ea typeface="+mj-ea"/>
                  </a:rPr>
                  <a:t>)</a:t>
                </a:r>
                <a:r>
                  <a:rPr lang="ko-KR" altLang="en-US" sz="2400" dirty="0">
                    <a:latin typeface="+mj-ea"/>
                    <a:ea typeface="+mj-ea"/>
                  </a:rPr>
                  <a:t> </a:t>
                </a:r>
                <a:r>
                  <a:rPr lang="en-US" altLang="ko-KR" sz="2400" dirty="0">
                    <a:latin typeface="+mj-ea"/>
                    <a:ea typeface="+mj-ea"/>
                  </a:rPr>
                  <a:t>– Weighted Softmax Cross Entropy</a:t>
                </a:r>
                <a:endParaRPr lang="en-GB" altLang="ko-KR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691D1E-77F7-07AE-C979-8DF06D38E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62" y="1459836"/>
                <a:ext cx="11151476" cy="461665"/>
              </a:xfrm>
              <a:prstGeom prst="rect">
                <a:avLst/>
              </a:prstGeom>
              <a:blipFill>
                <a:blip r:embed="rId2"/>
                <a:stretch>
                  <a:fillRect l="-820" t="-7895" b="-3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41B6D-FFBC-6C16-E890-88C6E6C8A069}"/>
                  </a:ext>
                </a:extLst>
              </p:cNvPr>
              <p:cNvSpPr txBox="1"/>
              <p:nvPr/>
            </p:nvSpPr>
            <p:spPr>
              <a:xfrm>
                <a:off x="520262" y="2114996"/>
                <a:ext cx="5233484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  <m:sub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bSup>
                                            </m:sup>
                                          </m:sSup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sSubSup>
                                                    <m:sSubSup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p>
                                                  </m:sSubSup>
                                                </m:sup>
                                              </m:sSup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41B6D-FFBC-6C16-E890-88C6E6C8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62" y="2114996"/>
                <a:ext cx="5233484" cy="1112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2459CA-9D87-8BAF-05C1-BB4BC7AC863F}"/>
                  </a:ext>
                </a:extLst>
              </p:cNvPr>
              <p:cNvSpPr txBox="1"/>
              <p:nvPr/>
            </p:nvSpPr>
            <p:spPr>
              <a:xfrm>
                <a:off x="6492381" y="2114996"/>
                <a:ext cx="5363618" cy="2864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가지</a:t>
                </a:r>
                <a:r>
                  <a:rPr lang="en-US" altLang="ko-KR" sz="1600" dirty="0"/>
                  <a:t>(branch) </a:t>
                </a:r>
                <a:r>
                  <a:rPr lang="ko-KR" altLang="en-US" sz="1600" dirty="0"/>
                  <a:t>개수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각 가지의 </a:t>
                </a:r>
                <a:r>
                  <a:rPr lang="en-US" altLang="ko-KR" sz="1600" dirty="0"/>
                  <a:t>loss </a:t>
                </a:r>
                <a:r>
                  <a:rPr lang="ko-KR" altLang="en-US" sz="1600" dirty="0"/>
                  <a:t>가중치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특성 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ko-KR" altLang="en-US" sz="1600" dirty="0"/>
                  <a:t>의 크기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분류할 클래스 개수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각 가지의 예측 특성 맵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가지 </a:t>
                </a:r>
                <a:r>
                  <a:rPr lang="en-US" altLang="ko-KR" sz="1600" dirty="0"/>
                  <a:t>t, </a:t>
                </a:r>
                <a:r>
                  <a:rPr lang="ko-KR" altLang="en-US" sz="1600" dirty="0"/>
                  <a:t>클래스 </a:t>
                </a:r>
                <a:r>
                  <a:rPr lang="en-US" altLang="ko-KR" sz="1600" dirty="0"/>
                  <a:t>n, </a:t>
                </a:r>
                <a:r>
                  <a:rPr lang="ko-KR" altLang="en-US" sz="1600" dirty="0"/>
                  <a:t>위치</a:t>
                </a:r>
                <a:r>
                  <a:rPr lang="en-US" altLang="ko-KR" sz="1600" dirty="0"/>
                  <a:t> x, y</a:t>
                </a:r>
                <a:r>
                  <a:rPr lang="ko-KR" altLang="en-US" sz="1600" dirty="0"/>
                  <a:t>에서의 예측 특성 맵 값</a:t>
                </a:r>
                <a:endParaRPr lang="en-US" altLang="ko-KR" sz="1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가지 </a:t>
                </a:r>
                <a:r>
                  <a:rPr lang="en-US" altLang="ko-KR" sz="1600" dirty="0"/>
                  <a:t>t, GT </a:t>
                </a:r>
                <a:r>
                  <a:rPr lang="ko-KR" altLang="en-US" sz="1600" dirty="0"/>
                  <a:t>클래스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altLang="ko-KR" sz="1600" dirty="0"/>
                  <a:t>, </a:t>
                </a:r>
                <a:r>
                  <a:rPr lang="ko-KR" altLang="en-US" sz="1600" dirty="0"/>
                  <a:t>위치</a:t>
                </a:r>
                <a:r>
                  <a:rPr lang="en-US" altLang="ko-KR" sz="1600" dirty="0"/>
                  <a:t> x, y</a:t>
                </a:r>
                <a:r>
                  <a:rPr lang="ko-KR" altLang="en-US" sz="1600" dirty="0"/>
                  <a:t>에서의 예측 특성 맵 값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2459CA-9D87-8BAF-05C1-BB4BC7AC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81" y="2114996"/>
                <a:ext cx="5363618" cy="2864759"/>
              </a:xfrm>
              <a:prstGeom prst="rect">
                <a:avLst/>
              </a:prstGeom>
              <a:blipFill>
                <a:blip r:embed="rId4"/>
                <a:stretch>
                  <a:fillRect t="-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E6C0E40-73C1-669D-0EC5-DC773CF6B362}"/>
              </a:ext>
            </a:extLst>
          </p:cNvPr>
          <p:cNvSpPr txBox="1"/>
          <p:nvPr/>
        </p:nvSpPr>
        <p:spPr>
          <a:xfrm>
            <a:off x="2503055" y="3461500"/>
            <a:ext cx="381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모든 픽셀에 대한 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softmax cross entropy</a:t>
            </a:r>
            <a:endParaRPr lang="ko-KR" altLang="en-US" sz="16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6333DD-031C-0630-6414-CE2DCC6AC9A0}"/>
              </a:ext>
            </a:extLst>
          </p:cNvPr>
          <p:cNvCxnSpPr/>
          <p:nvPr/>
        </p:nvCxnSpPr>
        <p:spPr>
          <a:xfrm>
            <a:off x="2225964" y="3336228"/>
            <a:ext cx="352778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ECA2FE9-16B3-EE8C-B56C-BAA960B86172}"/>
              </a:ext>
            </a:extLst>
          </p:cNvPr>
          <p:cNvCxnSpPr>
            <a:cxnSpLocks/>
          </p:cNvCxnSpPr>
          <p:nvPr/>
        </p:nvCxnSpPr>
        <p:spPr>
          <a:xfrm>
            <a:off x="1330037" y="3336228"/>
            <a:ext cx="81279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0B24C4C-44EB-4FFE-138C-5E2984C1F12C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2336809" y="3336233"/>
            <a:ext cx="166247" cy="294545"/>
          </a:xfrm>
          <a:prstGeom prst="bentConnector2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D5E44A-AD4D-1C02-2DC6-05ACF18C3FDA}"/>
              </a:ext>
            </a:extLst>
          </p:cNvPr>
          <p:cNvSpPr txBox="1"/>
          <p:nvPr/>
        </p:nvSpPr>
        <p:spPr>
          <a:xfrm>
            <a:off x="1743520" y="3865053"/>
            <a:ext cx="3707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각 가지에서 계산한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loss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에 대한 가중 합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771A53B-9BBB-897E-2BE6-AD0E6CF983F9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1479998" y="3336228"/>
            <a:ext cx="263523" cy="698102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5E649FD-5B4B-08ED-4BE3-1ADEC2E88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21" y="4201475"/>
            <a:ext cx="4891765" cy="252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5298FE-BC24-DD17-4147-3E246300216E}"/>
              </a:ext>
            </a:extLst>
          </p:cNvPr>
          <p:cNvSpPr txBox="1"/>
          <p:nvPr/>
        </p:nvSpPr>
        <p:spPr>
          <a:xfrm>
            <a:off x="2243847" y="4209158"/>
            <a:ext cx="779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dirty="0"/>
              <a:t>(GT </a:t>
            </a:r>
            <a:r>
              <a:rPr lang="ko-KR" altLang="en-US" sz="1200" dirty="0"/>
              <a:t>라벨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284820-C254-8800-461F-B7EB0A982241}"/>
                  </a:ext>
                </a:extLst>
              </p:cNvPr>
              <p:cNvSpPr txBox="1"/>
              <p:nvPr/>
            </p:nvSpPr>
            <p:spPr>
              <a:xfrm>
                <a:off x="5753746" y="5227474"/>
                <a:ext cx="4627383" cy="134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600" dirty="0"/>
                  <a:t>※ </a:t>
                </a:r>
                <a:r>
                  <a:rPr lang="ko-KR" altLang="en-US" sz="1600" dirty="0"/>
                  <a:t>정답에 가까워질수록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ko-KR" altLang="en-US" sz="1600" dirty="0"/>
                  <a:t> → </a:t>
                </a:r>
                <a:r>
                  <a:rPr lang="en-US" altLang="ko-KR" sz="1600" dirty="0"/>
                  <a:t>1, log </a:t>
                </a:r>
                <a:r>
                  <a:rPr lang="ko-KR" altLang="en-US" sz="1600" dirty="0"/>
                  <a:t>→ </a:t>
                </a:r>
                <a:r>
                  <a:rPr lang="en-US" altLang="ko-KR" sz="1600" dirty="0"/>
                  <a:t>0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ko-KR" sz="1600" dirty="0"/>
                  <a:t>※ </a:t>
                </a:r>
                <a:r>
                  <a:rPr lang="ko-KR" altLang="en-US" sz="1600" dirty="0"/>
                  <a:t>정답과 멀어질수록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ko-KR" altLang="en-US" sz="1600" dirty="0"/>
                  <a:t> → </a:t>
                </a:r>
                <a:r>
                  <a:rPr lang="en-US" altLang="ko-KR" sz="1600" dirty="0"/>
                  <a:t>0, log </a:t>
                </a:r>
                <a:r>
                  <a:rPr lang="ko-KR" altLang="en-US" sz="1600" dirty="0"/>
                  <a:t>→ 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∞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284820-C254-8800-461F-B7EB0A98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46" y="5227474"/>
                <a:ext cx="4627383" cy="1347933"/>
              </a:xfrm>
              <a:prstGeom prst="rect">
                <a:avLst/>
              </a:prstGeom>
              <a:blipFill>
                <a:blip r:embed="rId6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79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7F95BAD-F122-C1A5-445F-5B457D6D778F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340E76-70AC-28C3-B76E-8E22281D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73" y="1594451"/>
            <a:ext cx="7391454" cy="303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B63F4-89BD-803D-CD60-6496149E5532}"/>
              </a:ext>
            </a:extLst>
          </p:cNvPr>
          <p:cNvSpPr txBox="1"/>
          <p:nvPr/>
        </p:nvSpPr>
        <p:spPr>
          <a:xfrm>
            <a:off x="520262" y="4744315"/>
            <a:ext cx="111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인코더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디코더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(Encoder-Decoder)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:</a:t>
            </a:r>
            <a:r>
              <a:rPr lang="ko-KR" altLang="en-US" sz="1600" dirty="0">
                <a:latin typeface="+mj-ea"/>
                <a:ea typeface="+mj-ea"/>
              </a:rPr>
              <a:t> 대표적인 의미적 분할 모델 구조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합성곱 연산을 통해 이미지 정보 축약 과정으로 얻은 축소된 </a:t>
            </a:r>
            <a:r>
              <a:rPr lang="ko-KR" altLang="en-US" sz="1600" dirty="0">
                <a:latin typeface="+mn-ea"/>
                <a:hlinkClick r:id="rId3" action="ppaction://hlinksldjump"/>
              </a:rPr>
              <a:t>특성맵</a:t>
            </a:r>
            <a:r>
              <a:rPr lang="en-GB" altLang="ko-KR" sz="1600" dirty="0">
                <a:latin typeface="+mn-ea"/>
                <a:hlinkClick r:id="rId3" action="ppaction://hlinksldjump"/>
              </a:rPr>
              <a:t>(feature</a:t>
            </a:r>
            <a:r>
              <a:rPr lang="ko-KR" altLang="en-US" sz="1600" dirty="0">
                <a:latin typeface="+mn-ea"/>
                <a:hlinkClick r:id="rId3" action="ppaction://hlinksldjump"/>
              </a:rPr>
              <a:t> </a:t>
            </a:r>
            <a:r>
              <a:rPr lang="en-GB" altLang="ko-KR" sz="1600" dirty="0">
                <a:latin typeface="+mn-ea"/>
                <a:hlinkClick r:id="rId3" action="ppaction://hlinksldjump"/>
              </a:rPr>
              <a:t>map)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축소된 </a:t>
            </a:r>
            <a:r>
              <a:rPr lang="ko-KR" altLang="en-US" sz="1600" dirty="0" err="1">
                <a:latin typeface="+mn-ea"/>
              </a:rPr>
              <a:t>특성맵으로부터</a:t>
            </a:r>
            <a:r>
              <a:rPr lang="ko-KR" altLang="en-US" sz="1600" dirty="0">
                <a:latin typeface="+mn-ea"/>
              </a:rPr>
              <a:t> </a:t>
            </a:r>
            <a:r>
              <a:rPr lang="en-GB" altLang="ko-KR" sz="1600" dirty="0" err="1">
                <a:latin typeface="+mn-ea"/>
              </a:rPr>
              <a:t>upsampling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residual</a:t>
            </a:r>
            <a:r>
              <a:rPr lang="ko-KR" altLang="en-US" sz="1600" dirty="0">
                <a:latin typeface="+mn-ea"/>
                <a:hlinkClick r:id="rId4" action="ppaction://hlinksldjump"/>
              </a:rPr>
              <a:t>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connection (= skip </a:t>
            </a:r>
            <a:r>
              <a:rPr lang="ko-KR" altLang="en-US" sz="1600" dirty="0">
                <a:latin typeface="+mn-ea"/>
                <a:hlinkClick r:id="rId4" action="ppaction://hlinksldjump"/>
              </a:rPr>
              <a:t>또는 </a:t>
            </a:r>
            <a:r>
              <a:rPr lang="en-GB" altLang="ko-KR" sz="1600" dirty="0">
                <a:latin typeface="+mn-ea"/>
                <a:hlinkClick r:id="rId4" action="ppaction://hlinksldjump"/>
              </a:rPr>
              <a:t>shortcut connection)</a:t>
            </a:r>
            <a:r>
              <a:rPr lang="ko-KR" altLang="en-US" sz="1600" dirty="0">
                <a:latin typeface="+mn-ea"/>
              </a:rPr>
              <a:t>을 통해 도출된 출력 텐서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예측하고자 하는 클래스 개수만큼의 채널을 가짐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</a:t>
            </a:r>
            <a:r>
              <a:rPr lang="en-GB" altLang="ko-KR" sz="1600" dirty="0">
                <a:latin typeface="+mn-ea"/>
              </a:rPr>
              <a:t>Upsampling </a:t>
            </a:r>
            <a:r>
              <a:rPr lang="ko-KR" altLang="en-US" sz="1600" dirty="0">
                <a:latin typeface="+mn-ea"/>
              </a:rPr>
              <a:t>기법 </a:t>
            </a:r>
            <a:r>
              <a:rPr lang="en-GB" altLang="ko-KR" sz="1600" dirty="0">
                <a:latin typeface="+mn-ea"/>
              </a:rPr>
              <a:t>: [</a:t>
            </a:r>
            <a:r>
              <a:rPr lang="ko-KR" altLang="en-US" sz="1600" dirty="0">
                <a:latin typeface="+mn-ea"/>
              </a:rPr>
              <a:t>학습 </a:t>
            </a:r>
            <a:r>
              <a:rPr lang="en-GB" altLang="ko-KR" sz="1600" dirty="0">
                <a:latin typeface="+mn-ea"/>
              </a:rPr>
              <a:t>X] Bilinear </a:t>
            </a:r>
            <a:r>
              <a:rPr lang="ko-KR" altLang="en-US" sz="1600" dirty="0">
                <a:latin typeface="+mn-ea"/>
              </a:rPr>
              <a:t>보간법</a:t>
            </a:r>
            <a:r>
              <a:rPr lang="en-GB" altLang="ko-KR" sz="1600" dirty="0">
                <a:latin typeface="+mn-ea"/>
              </a:rPr>
              <a:t>, [</a:t>
            </a:r>
            <a:r>
              <a:rPr lang="ko-KR" altLang="en-US" sz="1600" dirty="0">
                <a:latin typeface="+mn-ea"/>
              </a:rPr>
              <a:t>학습 </a:t>
            </a:r>
            <a:r>
              <a:rPr lang="en-GB" altLang="ko-KR" sz="1600" dirty="0">
                <a:latin typeface="+mn-ea"/>
              </a:rPr>
              <a:t>O] Transpose-Convolution, Dilated Convolution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7DBF3A-A428-1DCF-732E-B5394E6AB887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7CDF1-0A62-05B6-2429-B0AD002DD255}"/>
              </a:ext>
            </a:extLst>
          </p:cNvPr>
          <p:cNvSpPr txBox="1"/>
          <p:nvPr/>
        </p:nvSpPr>
        <p:spPr>
          <a:xfrm>
            <a:off x="4326964" y="3794235"/>
            <a:ext cx="7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단계</a:t>
            </a:r>
            <a:endParaRPr lang="en-GB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19047-FEA3-32A1-E62F-E6B6C6565E50}"/>
              </a:ext>
            </a:extLst>
          </p:cNvPr>
          <p:cNvSpPr txBox="1"/>
          <p:nvPr/>
        </p:nvSpPr>
        <p:spPr>
          <a:xfrm>
            <a:off x="6957848" y="3799491"/>
            <a:ext cx="70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단계</a:t>
            </a:r>
            <a:endParaRPr lang="en-GB" sz="16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86C6B11-DC2C-B19D-7FA5-D45181C7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111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50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4) </a:t>
            </a:r>
            <a:r>
              <a:rPr lang="ko-KR" altLang="en-US" sz="2400" dirty="0">
                <a:latin typeface="+mj-ea"/>
                <a:ea typeface="+mj-ea"/>
              </a:rPr>
              <a:t>실험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데이터셋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50897-1F04-0296-6B87-E3C5E64C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456" y="1921501"/>
            <a:ext cx="1057308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5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51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4) </a:t>
            </a:r>
            <a:r>
              <a:rPr lang="ko-KR" altLang="en-US" sz="2400" dirty="0">
                <a:latin typeface="+mj-ea"/>
                <a:ea typeface="+mj-ea"/>
              </a:rPr>
              <a:t>실험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결과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E08B93-E7C5-5DF7-2B6D-FDB7F19E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1921501"/>
            <a:ext cx="11880000" cy="2916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693E7-217D-C149-65CD-3EBD6705FCDC}"/>
              </a:ext>
            </a:extLst>
          </p:cNvPr>
          <p:cNvSpPr txBox="1"/>
          <p:nvPr/>
        </p:nvSpPr>
        <p:spPr>
          <a:xfrm>
            <a:off x="156000" y="4838057"/>
            <a:ext cx="342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latin typeface="+mn-ea"/>
              </a:rPr>
              <a:t>※ DR : </a:t>
            </a:r>
            <a:r>
              <a:rPr lang="ko-KR" altLang="en-US" sz="1600" dirty="0">
                <a:latin typeface="+mn-ea"/>
              </a:rPr>
              <a:t>기존 해상도에서 감소시킨 비율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CAA06-61A4-610C-6D58-6E4C2CCD0C7B}"/>
              </a:ext>
            </a:extLst>
          </p:cNvPr>
          <p:cNvSpPr txBox="1"/>
          <p:nvPr/>
        </p:nvSpPr>
        <p:spPr>
          <a:xfrm>
            <a:off x="2309312" y="5398164"/>
            <a:ext cx="7573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ICNet</a:t>
            </a:r>
            <a:r>
              <a:rPr lang="ko-KR" altLang="en-US" sz="1600" b="1" dirty="0">
                <a:latin typeface="+mn-ea"/>
              </a:rPr>
              <a:t>이 모든 데이터셋에서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fps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대비 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</a:rPr>
              <a:t>mIOU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 가장 좋음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고해상도 </a:t>
            </a:r>
            <a:r>
              <a:rPr lang="ko-KR" altLang="en-US" sz="1600" b="1" dirty="0" err="1">
                <a:latin typeface="+mn-ea"/>
              </a:rPr>
              <a:t>데이터셋인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Cityscapes</a:t>
            </a:r>
            <a:r>
              <a:rPr lang="ko-KR" altLang="en-US" sz="1600" b="1" dirty="0">
                <a:latin typeface="+mn-ea"/>
              </a:rPr>
              <a:t>에 대해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30 fps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로 실시간 수준의 추론 속도</a:t>
            </a:r>
            <a:r>
              <a:rPr lang="ko-KR" altLang="en-US" sz="1600" b="1" dirty="0">
                <a:latin typeface="+mn-ea"/>
              </a:rPr>
              <a:t> 확인됨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061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B442E-9C62-2E07-43C3-B30BA00EF28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72B0DF-2EE0-582C-5311-8214CB635DFA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36F705-C8BE-A33F-52B2-1C6D12FF6BB5}"/>
              </a:ext>
            </a:extLst>
          </p:cNvPr>
          <p:cNvSpPr txBox="1"/>
          <p:nvPr/>
        </p:nvSpPr>
        <p:spPr>
          <a:xfrm>
            <a:off x="520262" y="1459836"/>
            <a:ext cx="176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5)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9DFFC-5A19-AC64-3233-B8A6FBDC9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3587" y="2042737"/>
            <a:ext cx="6364825" cy="209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5E3AE-5271-D32C-6A3A-0752020CA537}"/>
              </a:ext>
            </a:extLst>
          </p:cNvPr>
          <p:cNvSpPr txBox="1"/>
          <p:nvPr/>
        </p:nvSpPr>
        <p:spPr>
          <a:xfrm>
            <a:off x="800061" y="4705666"/>
            <a:ext cx="4840016" cy="15388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altLang="ko-KR" sz="1600" dirty="0">
                <a:latin typeface="+mj-ea"/>
                <a:ea typeface="+mj-ea"/>
              </a:rPr>
              <a:t>ICNet </a:t>
            </a:r>
            <a:r>
              <a:rPr lang="ko-KR" altLang="en-US" sz="1600" dirty="0">
                <a:latin typeface="+mj-ea"/>
                <a:ea typeface="+mj-ea"/>
              </a:rPr>
              <a:t>모델 특징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Cascade Feature Fusion (CFF)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Cascade Label Guidance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고해상도 이미지에 대해 실시간에 준하는 추론 가능</a:t>
            </a:r>
            <a:endParaRPr lang="en-GB" altLang="ko-KR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CC901-2296-433E-2C76-F87FEB8AE03E}"/>
              </a:ext>
            </a:extLst>
          </p:cNvPr>
          <p:cNvSpPr txBox="1"/>
          <p:nvPr/>
        </p:nvSpPr>
        <p:spPr>
          <a:xfrm>
            <a:off x="6551925" y="4705666"/>
            <a:ext cx="4840016" cy="15388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성능 측면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[ICNet] mIOU 69.5%, 33 fps</a:t>
            </a:r>
          </a:p>
          <a:p>
            <a:pPr lvl="1">
              <a:spcAft>
                <a:spcPts val="1200"/>
              </a:spcAft>
            </a:pPr>
            <a:r>
              <a:rPr lang="en-US" altLang="ko-KR" sz="1600" dirty="0">
                <a:latin typeface="+mn-ea"/>
              </a:rPr>
              <a:t>※ [PSPNet] mIOU 81.2%, 0.78 fps</a:t>
            </a:r>
            <a:endParaRPr lang="en-GB" altLang="ko-KR" sz="1600" dirty="0">
              <a:latin typeface="+mn-ea"/>
            </a:endParaRPr>
          </a:p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▶ 정확도가 적게 감소</a:t>
            </a:r>
            <a:r>
              <a:rPr lang="en-US" altLang="ko-KR" sz="16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추론 속도가 매우 빠름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C16210-3C03-08CA-7910-F2813162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474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3FC22-BEEE-D51C-FDEB-6764D4592F7E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오늘의 주제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dirty="0">
                <a:solidFill>
                  <a:srgbClr val="C00000"/>
                </a:solidFill>
              </a:rPr>
              <a:t>ICNet</a:t>
            </a:r>
            <a:endParaRPr lang="en-GB" sz="4000" dirty="0">
              <a:solidFill>
                <a:srgbClr val="C0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E9F9B1-835F-E7B0-0394-E132DED4CC5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BD2B917-120B-64C2-5272-38A5F322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53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91D1E-77F7-07AE-C979-8DF06D38EAED}"/>
              </a:ext>
            </a:extLst>
          </p:cNvPr>
          <p:cNvSpPr txBox="1"/>
          <p:nvPr/>
        </p:nvSpPr>
        <p:spPr>
          <a:xfrm>
            <a:off x="520262" y="1459836"/>
            <a:ext cx="11151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altLang="ko-KR" sz="2400" dirty="0">
                <a:latin typeface="+mj-ea"/>
                <a:ea typeface="+mj-ea"/>
              </a:rPr>
              <a:t>5) </a:t>
            </a:r>
            <a:r>
              <a:rPr lang="ko-KR" altLang="en-US" sz="2400" dirty="0">
                <a:latin typeface="+mj-ea"/>
                <a:ea typeface="+mj-ea"/>
              </a:rPr>
              <a:t>요약</a:t>
            </a:r>
            <a:endParaRPr lang="en-GB" altLang="ko-KR" sz="24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" name="온라인 미디어 6" title="ICNet for Real-Time Semantic Segmentation on High-Resolution Images">
            <a:hlinkClick r:id="" action="ppaction://media"/>
            <a:extLst>
              <a:ext uri="{FF2B5EF4-FFF2-40B4-BE49-F238E27FC236}">
                <a16:creationId xmlns:a16="http://schemas.microsoft.com/office/drawing/2014/main" id="{AC0CD135-141E-1CF7-9728-5B019BA2F5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4407" y="1921501"/>
            <a:ext cx="828318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2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532822-3B80-701D-875C-67DF0DD7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6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842DBDB-E28F-C633-35C1-3A98FED65556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특성맵</a:t>
            </a:r>
            <a:r>
              <a:rPr lang="ko-KR" altLang="en-US" sz="4000" dirty="0"/>
              <a:t> </a:t>
            </a:r>
            <a:r>
              <a:rPr lang="en-GB" altLang="ko-KR" sz="4000" dirty="0"/>
              <a:t>Feature Map</a:t>
            </a:r>
            <a:endParaRPr lang="en-GB" sz="4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959214-C259-C06F-5206-F116AEB1ACA8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BE83B3-913E-9035-7D24-7B36BF037B26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활성화 </a:t>
            </a:r>
            <a:r>
              <a:rPr lang="ko-KR" altLang="en-US" sz="1600" dirty="0" err="1">
                <a:latin typeface="+mj-ea"/>
                <a:ea typeface="+mj-ea"/>
              </a:rPr>
              <a:t>맵이라고도</a:t>
            </a:r>
            <a:r>
              <a:rPr lang="ko-KR" altLang="en-US" sz="1600" dirty="0">
                <a:latin typeface="+mj-ea"/>
                <a:ea typeface="+mj-ea"/>
              </a:rPr>
              <a:t> 하며</a:t>
            </a:r>
            <a:r>
              <a:rPr lang="en-GB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입력 이미지 또는 다른 </a:t>
            </a:r>
            <a:r>
              <a:rPr lang="ko-KR" altLang="en-US" sz="1600" dirty="0" err="1">
                <a:latin typeface="+mj-ea"/>
                <a:ea typeface="+mj-ea"/>
              </a:rPr>
              <a:t>특성맵에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필터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(ex.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합성곱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를 적용한 결과</a:t>
            </a:r>
            <a:r>
              <a:rPr lang="ko-KR" altLang="en-US" sz="1600" dirty="0">
                <a:latin typeface="+mj-ea"/>
                <a:ea typeface="+mj-ea"/>
              </a:rPr>
              <a:t>를 가리킴</a:t>
            </a:r>
            <a:endParaRPr lang="en-GB" altLang="ko-KR" sz="1600" dirty="0"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특정 입력 이미지에 대한 </a:t>
            </a:r>
            <a:r>
              <a:rPr lang="ko-KR" altLang="en-US" sz="1600" dirty="0" err="1">
                <a:latin typeface="+mn-ea"/>
              </a:rPr>
              <a:t>특성맵을</a:t>
            </a:r>
            <a:r>
              <a:rPr lang="ko-KR" altLang="en-US" sz="1600" dirty="0">
                <a:latin typeface="+mn-ea"/>
              </a:rPr>
              <a:t> 시각화 하면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특성맵에서</a:t>
            </a:r>
            <a:r>
              <a:rPr lang="ko-KR" altLang="en-US" sz="1600" dirty="0">
                <a:latin typeface="+mn-ea"/>
              </a:rPr>
              <a:t> 입력 특성을 감지하는 방법을 어느정도 이해할 수 있음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입력층과 가까울수록 입력 이미지의 형태가 많이 유지되고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출력층에 가까울수록 이미지의 특징만 전달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됨</a:t>
            </a:r>
            <a:endParaRPr lang="en-GB" altLang="ko-KR" sz="16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50BA10-6239-7325-6ABD-5B822B12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1" y="3458845"/>
            <a:ext cx="3600000" cy="216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C6D40-E357-E833-96B7-86498FA4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70"/>
          <a:stretch/>
        </p:blipFill>
        <p:spPr>
          <a:xfrm>
            <a:off x="5598072" y="2824349"/>
            <a:ext cx="5715000" cy="9189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9AC7F6-A0A2-72A6-EA36-B706BCD76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221"/>
          <a:stretch/>
        </p:blipFill>
        <p:spPr>
          <a:xfrm>
            <a:off x="5598072" y="4082348"/>
            <a:ext cx="5715000" cy="918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B7F90-97F2-0CEC-B273-A7370D7B9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270"/>
          <a:stretch/>
        </p:blipFill>
        <p:spPr>
          <a:xfrm>
            <a:off x="5598072" y="5340348"/>
            <a:ext cx="5715000" cy="918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65ECD-907F-4443-F5D1-343B1C61E66B}"/>
              </a:ext>
            </a:extLst>
          </p:cNvPr>
          <p:cNvSpPr txBox="1"/>
          <p:nvPr/>
        </p:nvSpPr>
        <p:spPr>
          <a:xfrm>
            <a:off x="1227185" y="3120934"/>
            <a:ext cx="253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예시</a:t>
            </a:r>
            <a:r>
              <a:rPr lang="en-GB" altLang="ko-KR" sz="1600" dirty="0">
                <a:latin typeface="+mj-ea"/>
                <a:ea typeface="+mj-ea"/>
              </a:rPr>
              <a:t>) </a:t>
            </a:r>
            <a:r>
              <a:rPr lang="ko-KR" altLang="en-US" sz="1600" dirty="0">
                <a:latin typeface="+mj-ea"/>
                <a:ea typeface="+mj-ea"/>
              </a:rPr>
              <a:t>입력 이미지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03CE8-C8D3-65A0-2650-E78BA60B2A76}"/>
              </a:ext>
            </a:extLst>
          </p:cNvPr>
          <p:cNvSpPr txBox="1"/>
          <p:nvPr/>
        </p:nvSpPr>
        <p:spPr>
          <a:xfrm>
            <a:off x="4573817" y="3089107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7EC2F-E8CD-DB06-1267-AB1C2E182CCD}"/>
              </a:ext>
            </a:extLst>
          </p:cNvPr>
          <p:cNvSpPr txBox="1"/>
          <p:nvPr/>
        </p:nvSpPr>
        <p:spPr>
          <a:xfrm>
            <a:off x="4573817" y="4372568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20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59A2C-52E2-14F1-B40D-E276A5BAA0D3}"/>
              </a:ext>
            </a:extLst>
          </p:cNvPr>
          <p:cNvSpPr txBox="1"/>
          <p:nvPr/>
        </p:nvSpPr>
        <p:spPr>
          <a:xfrm>
            <a:off x="4573817" y="5630568"/>
            <a:ext cx="1024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latin typeface="+mj-ea"/>
                <a:ea typeface="+mj-ea"/>
              </a:rPr>
              <a:t>40</a:t>
            </a:r>
            <a:r>
              <a:rPr lang="ko-KR" altLang="en-US" sz="1600" dirty="0">
                <a:latin typeface="+mj-ea"/>
                <a:ea typeface="+mj-ea"/>
              </a:rPr>
              <a:t>번째 층</a:t>
            </a:r>
            <a:endParaRPr lang="en-GB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364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F91F0B-922C-B236-8C64-8B35204C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7</a:t>
            </a:fld>
            <a:endParaRPr lang="en-GB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BBA3713-0CD5-A3D5-4F31-26FB90EB4691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 자료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altLang="ko-KR" sz="4000" spc="-150" dirty="0">
                <a:solidFill>
                  <a:srgbClr val="C00000"/>
                </a:solidFill>
              </a:rPr>
              <a:t>Residual / Skip / Shortcut Connection</a:t>
            </a:r>
            <a:endParaRPr lang="en-GB" sz="4000" spc="-150" dirty="0">
              <a:solidFill>
                <a:srgbClr val="C0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1AF260-BECD-6432-B093-5B2D8D77286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837C03-BD90-2C9E-7548-517FFDC1A372}"/>
              </a:ext>
            </a:extLst>
          </p:cNvPr>
          <p:cNvSpPr txBox="1"/>
          <p:nvPr/>
        </p:nvSpPr>
        <p:spPr>
          <a:xfrm>
            <a:off x="1234966" y="1428301"/>
            <a:ext cx="97220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latin typeface="+mj-ea"/>
                <a:ea typeface="+mj-ea"/>
              </a:rPr>
              <a:t>기울기 소실 문제를 개선하기 위해 학습한 함수에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입력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(input)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값을 더해주는 방법</a:t>
            </a:r>
            <a:endParaRPr lang="en-GB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아래 그림에서 입력 </a:t>
            </a:r>
            <a:r>
              <a:rPr lang="en-GB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는 그대로 가져오고</a:t>
            </a:r>
            <a:r>
              <a:rPr lang="en-GB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레이어를 거쳐 도출된 </a:t>
            </a:r>
            <a:r>
              <a:rPr lang="en-GB" altLang="ko-KR" sz="1600" dirty="0">
                <a:latin typeface="+mn-ea"/>
              </a:rPr>
              <a:t>F(x)</a:t>
            </a:r>
            <a:r>
              <a:rPr lang="ko-KR" altLang="en-US" sz="1600" dirty="0">
                <a:latin typeface="+mn-ea"/>
              </a:rPr>
              <a:t>를 더해주는 형태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역전파</a:t>
            </a:r>
            <a:r>
              <a:rPr lang="en-GB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시</a:t>
            </a:r>
            <a:r>
              <a:rPr lang="en-GB" altLang="ko-KR" sz="1600" dirty="0">
                <a:latin typeface="+mn-ea"/>
              </a:rPr>
              <a:t> F(x)</a:t>
            </a:r>
            <a:r>
              <a:rPr lang="ko-KR" altLang="en-US" sz="1600" dirty="0">
                <a:latin typeface="+mn-ea"/>
              </a:rPr>
              <a:t> 부분만 학습하면 됨</a:t>
            </a:r>
            <a:endParaRPr lang="en-GB" altLang="ko-KR" sz="16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20457-3494-0D21-31E0-F732C4400CD1}"/>
              </a:ext>
            </a:extLst>
          </p:cNvPr>
          <p:cNvGrpSpPr/>
          <p:nvPr/>
        </p:nvGrpSpPr>
        <p:grpSpPr>
          <a:xfrm>
            <a:off x="812771" y="2930466"/>
            <a:ext cx="10566458" cy="2880000"/>
            <a:chOff x="746677" y="2785238"/>
            <a:chExt cx="10566458" cy="288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8599DA-FC40-5FCC-C28B-682EF5A7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77" y="2785238"/>
              <a:ext cx="7384836" cy="2880000"/>
            </a:xfrm>
            <a:prstGeom prst="rect">
              <a:avLst/>
            </a:prstGeom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29EE2B7-6103-0B1C-7D1D-CC07F3939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095" y="2785238"/>
              <a:ext cx="687404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688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D5FC-0481-8597-F366-429ABD0C1A6D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1526E-2F85-61BA-4F67-F6FD8628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7" y="1325439"/>
            <a:ext cx="11772986" cy="3629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9CFE5-B154-9C86-C3CB-4C0D0D27AA25}"/>
              </a:ext>
            </a:extLst>
          </p:cNvPr>
          <p:cNvSpPr txBox="1"/>
          <p:nvPr/>
        </p:nvSpPr>
        <p:spPr>
          <a:xfrm>
            <a:off x="1324303" y="5138456"/>
            <a:ext cx="954339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인코더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디코더</a:t>
            </a:r>
            <a:r>
              <a:rPr lang="en-GB" altLang="ko-KR" sz="1600" dirty="0">
                <a:solidFill>
                  <a:srgbClr val="C00000"/>
                </a:solidFill>
                <a:latin typeface="+mj-ea"/>
                <a:ea typeface="+mj-ea"/>
              </a:rPr>
              <a:t>(Encoder-Decoder)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GB" altLang="ko-KR" sz="1600" dirty="0">
                <a:latin typeface="+mj-ea"/>
                <a:ea typeface="+mj-ea"/>
              </a:rPr>
              <a:t>:</a:t>
            </a:r>
            <a:r>
              <a:rPr lang="ko-KR" altLang="en-US" sz="1600" dirty="0">
                <a:latin typeface="+mj-ea"/>
                <a:ea typeface="+mj-ea"/>
              </a:rPr>
              <a:t> 대표적인 의미적 분할 모델 구조</a:t>
            </a:r>
            <a:endParaRPr lang="en-GB" altLang="ko-KR" sz="1600" dirty="0">
              <a:latin typeface="+mn-ea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단계 </a:t>
            </a:r>
            <a:r>
              <a:rPr lang="en-GB" altLang="ko-KR" sz="1600" dirty="0">
                <a:latin typeface="+mn-ea"/>
              </a:rPr>
              <a:t>: Argmax </a:t>
            </a:r>
            <a:r>
              <a:rPr lang="ko-KR" altLang="en-US" sz="1600" dirty="0">
                <a:latin typeface="+mn-ea"/>
              </a:rPr>
              <a:t>연산을 통해 해당 위치의 픽셀에서 </a:t>
            </a:r>
            <a:r>
              <a:rPr lang="en-GB" altLang="ko-KR" sz="1600" dirty="0">
                <a:latin typeface="+mn-ea"/>
              </a:rPr>
              <a:t>softmax </a:t>
            </a:r>
            <a:r>
              <a:rPr lang="ko-KR" altLang="en-US" sz="1600" dirty="0">
                <a:latin typeface="+mn-ea"/>
              </a:rPr>
              <a:t>값이 가장 높은 클래스로 예측 수행</a:t>
            </a:r>
            <a:endParaRPr lang="en-GB" altLang="ko-KR" sz="1600" dirty="0">
              <a:latin typeface="+mn-ea"/>
            </a:endParaRP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 손실 함수 </a:t>
            </a:r>
            <a:r>
              <a:rPr lang="en-GB" altLang="ko-KR" sz="1600" dirty="0">
                <a:latin typeface="+mn-ea"/>
              </a:rPr>
              <a:t>: Categorical Cross Entropy</a:t>
            </a:r>
          </a:p>
          <a:p>
            <a:pPr lvl="1">
              <a:spcAft>
                <a:spcPts val="1200"/>
              </a:spcAft>
            </a:pPr>
            <a:r>
              <a:rPr lang="ko-KR" altLang="en-US" sz="1600" dirty="0">
                <a:latin typeface="+mn-ea"/>
              </a:rPr>
              <a:t>→</a:t>
            </a:r>
            <a:r>
              <a:rPr lang="en-GB" altLang="ko-KR" sz="1600" dirty="0">
                <a:latin typeface="+mn-ea"/>
              </a:rPr>
              <a:t> Ground Truth </a:t>
            </a:r>
            <a:r>
              <a:rPr lang="ko-KR" altLang="en-US" sz="1600" dirty="0">
                <a:latin typeface="+mn-ea"/>
              </a:rPr>
              <a:t>라벨 </a:t>
            </a:r>
            <a:r>
              <a:rPr lang="en-GB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각 </a:t>
            </a:r>
            <a:r>
              <a:rPr lang="ko-KR" altLang="en-US" sz="1600" dirty="0" err="1">
                <a:latin typeface="+mn-ea"/>
              </a:rPr>
              <a:t>픽셀별</a:t>
            </a:r>
            <a:r>
              <a:rPr lang="ko-KR" altLang="en-US" sz="1600" dirty="0">
                <a:latin typeface="+mn-ea"/>
              </a:rPr>
              <a:t> 클래스 정보가 있어야 함</a:t>
            </a:r>
            <a:endParaRPr lang="en-GB" altLang="ko-KR" sz="1600" dirty="0"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4C4EB8-8FDD-A71C-A70D-291CD743D635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27877BB-FD70-C71B-D2EE-57B04D3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16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D6B3B3-F51C-9A98-B85E-B5D1A291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7" y="1426764"/>
            <a:ext cx="11058606" cy="33528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DEA2EAB-9DA3-9F22-0E56-4FEABE2F4079}"/>
              </a:ext>
            </a:extLst>
          </p:cNvPr>
          <p:cNvSpPr txBox="1">
            <a:spLocks/>
          </p:cNvSpPr>
          <p:nvPr/>
        </p:nvSpPr>
        <p:spPr>
          <a:xfrm>
            <a:off x="520262" y="13037"/>
            <a:ext cx="1115147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되돌아보기 </a:t>
            </a:r>
            <a:r>
              <a:rPr lang="en-GB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4000" dirty="0">
                <a:solidFill>
                  <a:srgbClr val="C00000"/>
                </a:solidFill>
              </a:rPr>
              <a:t>의미적 분할 </a:t>
            </a:r>
            <a:r>
              <a:rPr lang="en-GB" altLang="ko-KR" sz="4000" dirty="0"/>
              <a:t>Semantic Segmentation </a:t>
            </a:r>
            <a:endParaRPr lang="en-GB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FEFAD-8B2F-C9D7-4EE6-F9EB59FB95B1}"/>
              </a:ext>
            </a:extLst>
          </p:cNvPr>
          <p:cNvSpPr txBox="1"/>
          <p:nvPr/>
        </p:nvSpPr>
        <p:spPr>
          <a:xfrm>
            <a:off x="566697" y="4994079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+mj-ea"/>
                <a:ea typeface="+mj-ea"/>
              </a:rPr>
              <a:t>모델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997D2-952E-C113-EDA8-A5647D7020B7}"/>
              </a:ext>
            </a:extLst>
          </p:cNvPr>
          <p:cNvSpPr txBox="1"/>
          <p:nvPr/>
        </p:nvSpPr>
        <p:spPr>
          <a:xfrm>
            <a:off x="566697" y="5808631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ea"/>
                <a:ea typeface="+mj-ea"/>
              </a:rPr>
              <a:t>특징</a:t>
            </a:r>
            <a:endParaRPr lang="en-GB" altLang="ko-KR" sz="16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BC233-173B-DCED-ED25-477065BCA62F}"/>
              </a:ext>
            </a:extLst>
          </p:cNvPr>
          <p:cNvSpPr txBox="1"/>
          <p:nvPr/>
        </p:nvSpPr>
        <p:spPr>
          <a:xfrm>
            <a:off x="2043400" y="4994079"/>
            <a:ext cx="94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FCN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27322-951B-8FB9-EB0A-8BF5C54F22D7}"/>
              </a:ext>
            </a:extLst>
          </p:cNvPr>
          <p:cNvSpPr txBox="1"/>
          <p:nvPr/>
        </p:nvSpPr>
        <p:spPr>
          <a:xfrm>
            <a:off x="1853349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Skip</a:t>
            </a:r>
          </a:p>
          <a:p>
            <a:pPr algn="ctr"/>
            <a:r>
              <a:rPr lang="en-GB" altLang="ko-KR" sz="1600" dirty="0">
                <a:latin typeface="+mn-ea"/>
              </a:rPr>
              <a:t>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5959A-2880-E12C-472E-88E6C991432C}"/>
              </a:ext>
            </a:extLst>
          </p:cNvPr>
          <p:cNvSpPr txBox="1"/>
          <p:nvPr/>
        </p:nvSpPr>
        <p:spPr>
          <a:xfrm>
            <a:off x="3520103" y="4994079"/>
            <a:ext cx="94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SegNet,</a:t>
            </a:r>
          </a:p>
          <a:p>
            <a:pPr algn="ctr"/>
            <a:r>
              <a:rPr lang="en-GB" altLang="ko-KR" sz="1600" dirty="0" err="1">
                <a:latin typeface="+mn-ea"/>
              </a:rPr>
              <a:t>UNet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7994D-8574-AF2D-8A4C-5BFE32A8D071}"/>
              </a:ext>
            </a:extLst>
          </p:cNvPr>
          <p:cNvSpPr txBox="1"/>
          <p:nvPr/>
        </p:nvSpPr>
        <p:spPr>
          <a:xfrm>
            <a:off x="3330052" y="5808631"/>
            <a:ext cx="132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인코더</a:t>
            </a:r>
            <a:endParaRPr lang="en-GB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디코더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DDB30-597F-32A6-F601-6683095438C0}"/>
              </a:ext>
            </a:extLst>
          </p:cNvPr>
          <p:cNvSpPr txBox="1"/>
          <p:nvPr/>
        </p:nvSpPr>
        <p:spPr>
          <a:xfrm>
            <a:off x="5570483" y="4994079"/>
            <a:ext cx="19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DeepLab, PSPNet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6A810-643D-513C-A1CB-782EEE6AB3D1}"/>
              </a:ext>
            </a:extLst>
          </p:cNvPr>
          <p:cNvSpPr txBox="1"/>
          <p:nvPr/>
        </p:nvSpPr>
        <p:spPr>
          <a:xfrm>
            <a:off x="5286700" y="5808631"/>
            <a:ext cx="2564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latin typeface="+mn-ea"/>
              </a:rPr>
              <a:t>Multi-scale </a:t>
            </a:r>
            <a:r>
              <a:rPr lang="ko-KR" altLang="en-US" sz="1600" dirty="0">
                <a:latin typeface="+mn-ea"/>
              </a:rPr>
              <a:t>예측 및 앙상블</a:t>
            </a:r>
            <a:endParaRPr lang="en-GB" altLang="ko-KR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DF111-C937-2650-6DB4-836ECE7588C0}"/>
              </a:ext>
            </a:extLst>
          </p:cNvPr>
          <p:cNvSpPr txBox="1"/>
          <p:nvPr/>
        </p:nvSpPr>
        <p:spPr>
          <a:xfrm>
            <a:off x="8960069" y="4994079"/>
            <a:ext cx="1996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ICNet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DF32B-120C-09FE-440D-18EF3DE7FFCE}"/>
              </a:ext>
            </a:extLst>
          </p:cNvPr>
          <p:cNvSpPr txBox="1"/>
          <p:nvPr/>
        </p:nvSpPr>
        <p:spPr>
          <a:xfrm>
            <a:off x="8366234" y="5808631"/>
            <a:ext cx="318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낮은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Heavy CNN</a:t>
            </a: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+mn-ea"/>
              </a:rPr>
              <a:t>높은 해상도 이미지 → </a:t>
            </a:r>
            <a:r>
              <a:rPr lang="en-GB" altLang="ko-KR" sz="1600" dirty="0">
                <a:solidFill>
                  <a:srgbClr val="C00000"/>
                </a:solidFill>
                <a:latin typeface="+mn-ea"/>
              </a:rPr>
              <a:t>Light CNN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C85AB0-5339-6AA4-1C72-A015804E5BE1}"/>
              </a:ext>
            </a:extLst>
          </p:cNvPr>
          <p:cNvCxnSpPr>
            <a:cxnSpLocks/>
          </p:cNvCxnSpPr>
          <p:nvPr/>
        </p:nvCxnSpPr>
        <p:spPr>
          <a:xfrm>
            <a:off x="336000" y="1143004"/>
            <a:ext cx="11520000" cy="0"/>
          </a:xfrm>
          <a:prstGeom prst="line">
            <a:avLst/>
          </a:prstGeom>
          <a:ln w="381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BAED36E1-1AC3-1FC8-FBBE-387E6901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BD4F-7C30-4246-BECB-332478005A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8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Dotum_Pro">
      <a:majorFont>
        <a:latin typeface="KoPubWorldBatang_Pro Bold"/>
        <a:ea typeface="KoPubWorldDotum_Pro Bold"/>
        <a:cs typeface=""/>
      </a:majorFont>
      <a:minorFont>
        <a:latin typeface="KoPubWorldBatang_Pro Light"/>
        <a:ea typeface="KoPubWorldDotum_Pro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2782</Words>
  <Application>Microsoft Office PowerPoint</Application>
  <PresentationFormat>와이드스크린</PresentationFormat>
  <Paragraphs>455</Paragraphs>
  <Slides>53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KoPubWorldBatang_Pro Bold</vt:lpstr>
      <vt:lpstr>KoPubWorldBatang_Pro Light</vt:lpstr>
      <vt:lpstr>Arial</vt:lpstr>
      <vt:lpstr>Cambria Math</vt:lpstr>
      <vt:lpstr>KoPubWorldDotum_Pro Bold</vt:lpstr>
      <vt:lpstr>Calibri</vt:lpstr>
      <vt:lpstr>KoPubWorldDotum_Pro Light</vt:lpstr>
      <vt:lpstr>Office 테마</vt:lpstr>
      <vt:lpstr>고해상도 이미지의 실시간 의미적 분할을 위한 ICNet 활용</vt:lpstr>
      <vt:lpstr>목차</vt:lpstr>
      <vt:lpstr>목차</vt:lpstr>
      <vt:lpstr>되돌아보기 : Computer Vision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되돌아보기 : Computer Vision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고해상도 이미지의 실시간 의미적 분할을 위한 ICNet 활용</dc:title>
  <dc:creator>Baek Kwan-Gu</dc:creator>
  <cp:lastModifiedBy>베가스 공용</cp:lastModifiedBy>
  <cp:revision>684</cp:revision>
  <dcterms:created xsi:type="dcterms:W3CDTF">2023-04-25T04:07:26Z</dcterms:created>
  <dcterms:modified xsi:type="dcterms:W3CDTF">2023-06-26T08:22:18Z</dcterms:modified>
</cp:coreProperties>
</file>